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56" r:id="rId3"/>
    <p:sldId id="257" r:id="rId4"/>
    <p:sldId id="258" r:id="rId5"/>
    <p:sldId id="278" r:id="rId6"/>
    <p:sldId id="279" r:id="rId7"/>
    <p:sldId id="280" r:id="rId8"/>
    <p:sldId id="267" r:id="rId9"/>
    <p:sldId id="268" r:id="rId10"/>
    <p:sldId id="259" r:id="rId11"/>
    <p:sldId id="273" r:id="rId12"/>
    <p:sldId id="277" r:id="rId13"/>
    <p:sldId id="263" r:id="rId14"/>
    <p:sldId id="261" r:id="rId15"/>
    <p:sldId id="266" r:id="rId16"/>
    <p:sldId id="272" r:id="rId17"/>
    <p:sldId id="274" r:id="rId18"/>
    <p:sldId id="275" r:id="rId19"/>
    <p:sldId id="269"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563127-1BAF-4B48-958C-738B0AF10A5E}">
          <p14:sldIdLst>
            <p14:sldId id="256"/>
            <p14:sldId id="257"/>
            <p14:sldId id="258"/>
            <p14:sldId id="278"/>
            <p14:sldId id="279"/>
            <p14:sldId id="280"/>
            <p14:sldId id="267"/>
            <p14:sldId id="268"/>
            <p14:sldId id="259"/>
            <p14:sldId id="273"/>
            <p14:sldId id="277"/>
            <p14:sldId id="263"/>
            <p14:sldId id="261"/>
            <p14:sldId id="266"/>
            <p14:sldId id="272"/>
            <p14:sldId id="274"/>
            <p14:sldId id="275"/>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94" d="100"/>
          <a:sy n="94" d="100"/>
        </p:scale>
        <p:origin x="394" y="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B0043-7B75-466E-8E87-3426DD064DA5}" type="datetimeFigureOut">
              <a:rPr lang="en-IN" smtClean="0"/>
              <a:t>25-05-2023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59B4D-FF96-4FE3-8E62-0F52713B48AB}" type="slidenum">
              <a:rPr lang="en-IN" smtClean="0"/>
              <a:t>‹#›</a:t>
            </a:fld>
            <a:endParaRPr lang="en-IN"/>
          </a:p>
        </p:txBody>
      </p:sp>
    </p:spTree>
    <p:extLst>
      <p:ext uri="{BB962C8B-B14F-4D97-AF65-F5344CB8AC3E}">
        <p14:creationId xmlns:p14="http://schemas.microsoft.com/office/powerpoint/2010/main" val="3792117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D399-A5D3-4F98-BC76-62DB41B78B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3B461A-20D4-416D-80C2-1FFDC94D83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53F4AA-E420-439E-9FDD-65C83740164B}"/>
              </a:ext>
            </a:extLst>
          </p:cNvPr>
          <p:cNvSpPr>
            <a:spLocks noGrp="1"/>
          </p:cNvSpPr>
          <p:nvPr>
            <p:ph type="dt" sz="half" idx="10"/>
          </p:nvPr>
        </p:nvSpPr>
        <p:spPr>
          <a:xfrm>
            <a:off x="255165" y="6356349"/>
            <a:ext cx="2743200" cy="365125"/>
          </a:xfrm>
        </p:spPr>
        <p:txBody>
          <a:bodyPr/>
          <a:lstStyle/>
          <a:p>
            <a:r>
              <a:rPr lang="en-IN"/>
              <a:t>17-04-2023</a:t>
            </a:r>
            <a:endParaRPr lang="en-IN" dirty="0"/>
          </a:p>
        </p:txBody>
      </p:sp>
      <p:sp>
        <p:nvSpPr>
          <p:cNvPr id="5" name="Footer Placeholder 4">
            <a:extLst>
              <a:ext uri="{FF2B5EF4-FFF2-40B4-BE49-F238E27FC236}">
                <a16:creationId xmlns:a16="http://schemas.microsoft.com/office/drawing/2014/main" id="{1B6B0BC5-F635-459E-9C3F-0D3C02C391D8}"/>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A80ACB1F-6590-48E3-BC9B-A30C3B4541B4}"/>
              </a:ext>
            </a:extLst>
          </p:cNvPr>
          <p:cNvSpPr>
            <a:spLocks noGrp="1"/>
          </p:cNvSpPr>
          <p:nvPr>
            <p:ph type="sldNum" sz="quarter" idx="12"/>
          </p:nvPr>
        </p:nvSpPr>
        <p:spPr>
          <a:xfrm>
            <a:off x="9193635" y="6356349"/>
            <a:ext cx="2743200" cy="365125"/>
          </a:xfrm>
        </p:spPr>
        <p:txBody>
          <a:bodyPr/>
          <a:lstStyle/>
          <a:p>
            <a:fld id="{43310751-2CE3-493C-825F-4D429ECA4958}" type="slidenum">
              <a:rPr lang="en-IN" smtClean="0"/>
              <a:t>‹#›</a:t>
            </a:fld>
            <a:endParaRPr lang="en-IN"/>
          </a:p>
        </p:txBody>
      </p:sp>
      <p:pic>
        <p:nvPicPr>
          <p:cNvPr id="8" name="Picture 7">
            <a:extLst>
              <a:ext uri="{FF2B5EF4-FFF2-40B4-BE49-F238E27FC236}">
                <a16:creationId xmlns:a16="http://schemas.microsoft.com/office/drawing/2014/main" id="{33CC97B2-491A-49EA-BD14-669F96F989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5165" y="136525"/>
            <a:ext cx="1166070" cy="1069967"/>
          </a:xfrm>
          <a:prstGeom prst="rect">
            <a:avLst/>
          </a:prstGeom>
        </p:spPr>
      </p:pic>
      <p:pic>
        <p:nvPicPr>
          <p:cNvPr id="10" name="Picture 9">
            <a:extLst>
              <a:ext uri="{FF2B5EF4-FFF2-40B4-BE49-F238E27FC236}">
                <a16:creationId xmlns:a16="http://schemas.microsoft.com/office/drawing/2014/main" id="{4B4E3831-7500-478B-90A1-ED5DD571DD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0765" y="136524"/>
            <a:ext cx="1166070" cy="1069967"/>
          </a:xfrm>
          <a:prstGeom prst="rect">
            <a:avLst/>
          </a:prstGeom>
        </p:spPr>
      </p:pic>
    </p:spTree>
    <p:extLst>
      <p:ext uri="{BB962C8B-B14F-4D97-AF65-F5344CB8AC3E}">
        <p14:creationId xmlns:p14="http://schemas.microsoft.com/office/powerpoint/2010/main" val="40153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8795-B8DF-4421-82DA-23EE2AAF9EB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6347FE-BC88-41D9-916D-BD5FE26FA9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288BA6-9765-40BA-A5B5-09DEEE37C4AB}"/>
              </a:ext>
            </a:extLst>
          </p:cNvPr>
          <p:cNvSpPr>
            <a:spLocks noGrp="1"/>
          </p:cNvSpPr>
          <p:nvPr>
            <p:ph type="dt" sz="half" idx="10"/>
          </p:nvPr>
        </p:nvSpPr>
        <p:spPr/>
        <p:txBody>
          <a:bodyPr/>
          <a:lstStyle/>
          <a:p>
            <a:r>
              <a:rPr lang="en-IN"/>
              <a:t>17-04-2023</a:t>
            </a:r>
          </a:p>
        </p:txBody>
      </p:sp>
      <p:sp>
        <p:nvSpPr>
          <p:cNvPr id="5" name="Footer Placeholder 4">
            <a:extLst>
              <a:ext uri="{FF2B5EF4-FFF2-40B4-BE49-F238E27FC236}">
                <a16:creationId xmlns:a16="http://schemas.microsoft.com/office/drawing/2014/main" id="{C955CE13-0859-43CA-A58D-103D3BFA8033}"/>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A8EA913E-7720-4DB2-A1C1-2B54095CA6EF}"/>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128719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8BDE5-37A5-4338-BB80-658A841607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CE9C4B-02A1-4444-88E3-EC1A59B4D0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977C90-7EDB-4F8F-8317-4AB383039EAD}"/>
              </a:ext>
            </a:extLst>
          </p:cNvPr>
          <p:cNvSpPr>
            <a:spLocks noGrp="1"/>
          </p:cNvSpPr>
          <p:nvPr>
            <p:ph type="dt" sz="half" idx="10"/>
          </p:nvPr>
        </p:nvSpPr>
        <p:spPr/>
        <p:txBody>
          <a:bodyPr/>
          <a:lstStyle/>
          <a:p>
            <a:r>
              <a:rPr lang="en-IN"/>
              <a:t>17-04-2023</a:t>
            </a:r>
          </a:p>
        </p:txBody>
      </p:sp>
      <p:sp>
        <p:nvSpPr>
          <p:cNvPr id="5" name="Footer Placeholder 4">
            <a:extLst>
              <a:ext uri="{FF2B5EF4-FFF2-40B4-BE49-F238E27FC236}">
                <a16:creationId xmlns:a16="http://schemas.microsoft.com/office/drawing/2014/main" id="{85076534-560C-4E97-A181-6E496498A458}"/>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9E7E70F3-3DDD-4747-A457-AC00205E1EEF}"/>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14112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3D28F-69D1-481C-9E6F-13F2C10A45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0372393-1C7B-40AF-8C5E-52CAEA0F71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BDE0C0-9693-4BD8-B600-84016A04902D}"/>
              </a:ext>
            </a:extLst>
          </p:cNvPr>
          <p:cNvSpPr>
            <a:spLocks noGrp="1"/>
          </p:cNvSpPr>
          <p:nvPr>
            <p:ph type="dt" sz="half" idx="10"/>
          </p:nvPr>
        </p:nvSpPr>
        <p:spPr/>
        <p:txBody>
          <a:bodyPr/>
          <a:lstStyle/>
          <a:p>
            <a:r>
              <a:rPr lang="en-IN"/>
              <a:t>17-04-2023</a:t>
            </a:r>
          </a:p>
        </p:txBody>
      </p:sp>
      <p:sp>
        <p:nvSpPr>
          <p:cNvPr id="5" name="Footer Placeholder 4">
            <a:extLst>
              <a:ext uri="{FF2B5EF4-FFF2-40B4-BE49-F238E27FC236}">
                <a16:creationId xmlns:a16="http://schemas.microsoft.com/office/drawing/2014/main" id="{CD5B8FFF-164C-4ECC-AFE8-28B7662DF02B}"/>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ADD5620A-08FF-4D3D-AD35-136E1E3B4D0D}"/>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786900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6627-4C57-4BB8-BEE6-B557513CCB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E8A47D-4573-4C7E-A713-803BA3104C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EDA6C7-4E87-4B46-81FF-DF574B6029D5}"/>
              </a:ext>
            </a:extLst>
          </p:cNvPr>
          <p:cNvSpPr>
            <a:spLocks noGrp="1"/>
          </p:cNvSpPr>
          <p:nvPr>
            <p:ph type="dt" sz="half" idx="10"/>
          </p:nvPr>
        </p:nvSpPr>
        <p:spPr/>
        <p:txBody>
          <a:bodyPr/>
          <a:lstStyle/>
          <a:p>
            <a:r>
              <a:rPr lang="en-IN"/>
              <a:t>17-04-2023</a:t>
            </a:r>
          </a:p>
        </p:txBody>
      </p:sp>
      <p:sp>
        <p:nvSpPr>
          <p:cNvPr id="5" name="Footer Placeholder 4">
            <a:extLst>
              <a:ext uri="{FF2B5EF4-FFF2-40B4-BE49-F238E27FC236}">
                <a16:creationId xmlns:a16="http://schemas.microsoft.com/office/drawing/2014/main" id="{24B1B477-D55D-42F2-A702-6C2760848A26}"/>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5D69DA64-AFE0-48F9-AB6E-4512E640445B}"/>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1649960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A483-9CC1-4D8E-A0C0-1868BBF4B8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CA31C50-0B1D-4F4C-9817-D9D916F898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1D5AC0-6B08-4171-84AC-2B3961129FAA}"/>
              </a:ext>
            </a:extLst>
          </p:cNvPr>
          <p:cNvSpPr>
            <a:spLocks noGrp="1"/>
          </p:cNvSpPr>
          <p:nvPr>
            <p:ph type="dt" sz="half" idx="10"/>
          </p:nvPr>
        </p:nvSpPr>
        <p:spPr/>
        <p:txBody>
          <a:bodyPr/>
          <a:lstStyle/>
          <a:p>
            <a:r>
              <a:rPr lang="en-IN"/>
              <a:t>17-04-2023</a:t>
            </a:r>
          </a:p>
        </p:txBody>
      </p:sp>
      <p:sp>
        <p:nvSpPr>
          <p:cNvPr id="5" name="Footer Placeholder 4">
            <a:extLst>
              <a:ext uri="{FF2B5EF4-FFF2-40B4-BE49-F238E27FC236}">
                <a16:creationId xmlns:a16="http://schemas.microsoft.com/office/drawing/2014/main" id="{A08EBE56-838E-4ECC-B1B9-6E61E5537129}"/>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6779406D-6B11-48CB-A883-33EAAE8F0D58}"/>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3858546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E76DF-085F-4349-98E7-3BAA1C743D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5AEB55-6CCA-4B7C-AA60-D5FD393658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C1A989-7C2A-4004-9244-EE06B0308D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5FE626-8FD0-4073-BB38-0B7748F767CB}"/>
              </a:ext>
            </a:extLst>
          </p:cNvPr>
          <p:cNvSpPr>
            <a:spLocks noGrp="1"/>
          </p:cNvSpPr>
          <p:nvPr>
            <p:ph type="dt" sz="half" idx="10"/>
          </p:nvPr>
        </p:nvSpPr>
        <p:spPr/>
        <p:txBody>
          <a:bodyPr/>
          <a:lstStyle/>
          <a:p>
            <a:r>
              <a:rPr lang="en-IN"/>
              <a:t>17-04-2023</a:t>
            </a:r>
          </a:p>
        </p:txBody>
      </p:sp>
      <p:sp>
        <p:nvSpPr>
          <p:cNvPr id="6" name="Footer Placeholder 5">
            <a:extLst>
              <a:ext uri="{FF2B5EF4-FFF2-40B4-BE49-F238E27FC236}">
                <a16:creationId xmlns:a16="http://schemas.microsoft.com/office/drawing/2014/main" id="{B6F8D178-F256-4241-A9A3-18573095EF8F}"/>
              </a:ext>
            </a:extLst>
          </p:cNvPr>
          <p:cNvSpPr>
            <a:spLocks noGrp="1"/>
          </p:cNvSpPr>
          <p:nvPr>
            <p:ph type="ftr" sz="quarter" idx="11"/>
          </p:nvPr>
        </p:nvSpPr>
        <p:spPr/>
        <p:txBody>
          <a:bodyPr/>
          <a:lstStyle/>
          <a:p>
            <a:r>
              <a:rPr lang="en-IN"/>
              <a:t>LoRa and IoT based smart irrigation system</a:t>
            </a:r>
          </a:p>
        </p:txBody>
      </p:sp>
      <p:sp>
        <p:nvSpPr>
          <p:cNvPr id="7" name="Slide Number Placeholder 6">
            <a:extLst>
              <a:ext uri="{FF2B5EF4-FFF2-40B4-BE49-F238E27FC236}">
                <a16:creationId xmlns:a16="http://schemas.microsoft.com/office/drawing/2014/main" id="{2104DA5B-C2CF-4D8A-8301-E202C2C766B0}"/>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212427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5358E-3B0D-442A-AD8E-DF1F94E2D4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E98ED7-4D5F-4B4B-955B-AAADC409E1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9BF716-06F6-493B-A043-CBC9E85B8D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211C8F4-907E-4DCC-9632-37F4F10C25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67AAE1-7D70-4291-A60A-1379A2EC98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77502A-9B99-4C9F-A38E-F65576D2D1D7}"/>
              </a:ext>
            </a:extLst>
          </p:cNvPr>
          <p:cNvSpPr>
            <a:spLocks noGrp="1"/>
          </p:cNvSpPr>
          <p:nvPr>
            <p:ph type="dt" sz="half" idx="10"/>
          </p:nvPr>
        </p:nvSpPr>
        <p:spPr/>
        <p:txBody>
          <a:bodyPr/>
          <a:lstStyle/>
          <a:p>
            <a:r>
              <a:rPr lang="en-IN"/>
              <a:t>17-04-2023</a:t>
            </a:r>
          </a:p>
        </p:txBody>
      </p:sp>
      <p:sp>
        <p:nvSpPr>
          <p:cNvPr id="8" name="Footer Placeholder 7">
            <a:extLst>
              <a:ext uri="{FF2B5EF4-FFF2-40B4-BE49-F238E27FC236}">
                <a16:creationId xmlns:a16="http://schemas.microsoft.com/office/drawing/2014/main" id="{398A55D8-1FF8-4588-9B55-1520F875E2B8}"/>
              </a:ext>
            </a:extLst>
          </p:cNvPr>
          <p:cNvSpPr>
            <a:spLocks noGrp="1"/>
          </p:cNvSpPr>
          <p:nvPr>
            <p:ph type="ftr" sz="quarter" idx="11"/>
          </p:nvPr>
        </p:nvSpPr>
        <p:spPr/>
        <p:txBody>
          <a:bodyPr/>
          <a:lstStyle/>
          <a:p>
            <a:r>
              <a:rPr lang="en-IN"/>
              <a:t>LoRa and IoT based smart irrigation system</a:t>
            </a:r>
          </a:p>
        </p:txBody>
      </p:sp>
      <p:sp>
        <p:nvSpPr>
          <p:cNvPr id="9" name="Slide Number Placeholder 8">
            <a:extLst>
              <a:ext uri="{FF2B5EF4-FFF2-40B4-BE49-F238E27FC236}">
                <a16:creationId xmlns:a16="http://schemas.microsoft.com/office/drawing/2014/main" id="{252C4C56-6200-4C5E-8652-E4AF5EBA98CA}"/>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1737179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09F0F-75C1-4486-AE01-283BF4B71E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28CE9A-A7A7-4A8B-9449-589E17A1299A}"/>
              </a:ext>
            </a:extLst>
          </p:cNvPr>
          <p:cNvSpPr>
            <a:spLocks noGrp="1"/>
          </p:cNvSpPr>
          <p:nvPr>
            <p:ph type="dt" sz="half" idx="10"/>
          </p:nvPr>
        </p:nvSpPr>
        <p:spPr/>
        <p:txBody>
          <a:bodyPr/>
          <a:lstStyle/>
          <a:p>
            <a:r>
              <a:rPr lang="en-IN"/>
              <a:t>17-04-2023</a:t>
            </a:r>
          </a:p>
        </p:txBody>
      </p:sp>
      <p:sp>
        <p:nvSpPr>
          <p:cNvPr id="4" name="Footer Placeholder 3">
            <a:extLst>
              <a:ext uri="{FF2B5EF4-FFF2-40B4-BE49-F238E27FC236}">
                <a16:creationId xmlns:a16="http://schemas.microsoft.com/office/drawing/2014/main" id="{58E07E0B-3111-47A9-BB65-2A43D91DB5C1}"/>
              </a:ext>
            </a:extLst>
          </p:cNvPr>
          <p:cNvSpPr>
            <a:spLocks noGrp="1"/>
          </p:cNvSpPr>
          <p:nvPr>
            <p:ph type="ftr" sz="quarter" idx="11"/>
          </p:nvPr>
        </p:nvSpPr>
        <p:spPr/>
        <p:txBody>
          <a:bodyPr/>
          <a:lstStyle/>
          <a:p>
            <a:r>
              <a:rPr lang="en-IN"/>
              <a:t>LoRa and IoT based smart irrigation system</a:t>
            </a:r>
          </a:p>
        </p:txBody>
      </p:sp>
      <p:sp>
        <p:nvSpPr>
          <p:cNvPr id="5" name="Slide Number Placeholder 4">
            <a:extLst>
              <a:ext uri="{FF2B5EF4-FFF2-40B4-BE49-F238E27FC236}">
                <a16:creationId xmlns:a16="http://schemas.microsoft.com/office/drawing/2014/main" id="{752B9846-6E2C-4CFB-A99D-EC5BA953FFE7}"/>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1748728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5FE12A-7D0D-491A-8F7C-05E441D6EFFC}"/>
              </a:ext>
            </a:extLst>
          </p:cNvPr>
          <p:cNvSpPr>
            <a:spLocks noGrp="1"/>
          </p:cNvSpPr>
          <p:nvPr>
            <p:ph type="dt" sz="half" idx="10"/>
          </p:nvPr>
        </p:nvSpPr>
        <p:spPr/>
        <p:txBody>
          <a:bodyPr/>
          <a:lstStyle/>
          <a:p>
            <a:r>
              <a:rPr lang="en-IN"/>
              <a:t>17-04-2023</a:t>
            </a:r>
          </a:p>
        </p:txBody>
      </p:sp>
      <p:sp>
        <p:nvSpPr>
          <p:cNvPr id="3" name="Footer Placeholder 2">
            <a:extLst>
              <a:ext uri="{FF2B5EF4-FFF2-40B4-BE49-F238E27FC236}">
                <a16:creationId xmlns:a16="http://schemas.microsoft.com/office/drawing/2014/main" id="{BA8D3D5B-3DC5-436D-BC68-223D587F5547}"/>
              </a:ext>
            </a:extLst>
          </p:cNvPr>
          <p:cNvSpPr>
            <a:spLocks noGrp="1"/>
          </p:cNvSpPr>
          <p:nvPr>
            <p:ph type="ftr" sz="quarter" idx="11"/>
          </p:nvPr>
        </p:nvSpPr>
        <p:spPr/>
        <p:txBody>
          <a:bodyPr/>
          <a:lstStyle/>
          <a:p>
            <a:r>
              <a:rPr lang="en-IN"/>
              <a:t>LoRa and IoT based smart irrigation system</a:t>
            </a:r>
          </a:p>
        </p:txBody>
      </p:sp>
      <p:sp>
        <p:nvSpPr>
          <p:cNvPr id="4" name="Slide Number Placeholder 3">
            <a:extLst>
              <a:ext uri="{FF2B5EF4-FFF2-40B4-BE49-F238E27FC236}">
                <a16:creationId xmlns:a16="http://schemas.microsoft.com/office/drawing/2014/main" id="{38F8A177-311C-478D-A23B-E9517776C18A}"/>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1037611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491BA-84CF-4DB4-A13E-BAD90FE8F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D8DFD6-39EA-4737-B421-D29B717C5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36B48A-E8D0-4C72-8B48-1843E4A1C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9FCFC-6207-41ED-A42F-33AE3E9F7AA5}"/>
              </a:ext>
            </a:extLst>
          </p:cNvPr>
          <p:cNvSpPr>
            <a:spLocks noGrp="1"/>
          </p:cNvSpPr>
          <p:nvPr>
            <p:ph type="dt" sz="half" idx="10"/>
          </p:nvPr>
        </p:nvSpPr>
        <p:spPr/>
        <p:txBody>
          <a:bodyPr/>
          <a:lstStyle/>
          <a:p>
            <a:r>
              <a:rPr lang="en-IN"/>
              <a:t>17-04-2023</a:t>
            </a:r>
          </a:p>
        </p:txBody>
      </p:sp>
      <p:sp>
        <p:nvSpPr>
          <p:cNvPr id="6" name="Footer Placeholder 5">
            <a:extLst>
              <a:ext uri="{FF2B5EF4-FFF2-40B4-BE49-F238E27FC236}">
                <a16:creationId xmlns:a16="http://schemas.microsoft.com/office/drawing/2014/main" id="{57E54F56-964A-46D7-8A1D-A7F67057F830}"/>
              </a:ext>
            </a:extLst>
          </p:cNvPr>
          <p:cNvSpPr>
            <a:spLocks noGrp="1"/>
          </p:cNvSpPr>
          <p:nvPr>
            <p:ph type="ftr" sz="quarter" idx="11"/>
          </p:nvPr>
        </p:nvSpPr>
        <p:spPr/>
        <p:txBody>
          <a:bodyPr/>
          <a:lstStyle/>
          <a:p>
            <a:r>
              <a:rPr lang="en-IN"/>
              <a:t>LoRa and IoT based smart irrigation system</a:t>
            </a:r>
          </a:p>
        </p:txBody>
      </p:sp>
      <p:sp>
        <p:nvSpPr>
          <p:cNvPr id="7" name="Slide Number Placeholder 6">
            <a:extLst>
              <a:ext uri="{FF2B5EF4-FFF2-40B4-BE49-F238E27FC236}">
                <a16:creationId xmlns:a16="http://schemas.microsoft.com/office/drawing/2014/main" id="{4BE4A082-68C6-4050-8AFC-8744BE08DFF5}"/>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4987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3830-0FC2-479F-AA6B-CAC9495B6E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9D68F9-0FD8-4D35-A69A-8FD4673C8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D5C930-E077-482C-BE7B-F2C1680B29AF}"/>
              </a:ext>
            </a:extLst>
          </p:cNvPr>
          <p:cNvSpPr>
            <a:spLocks noGrp="1"/>
          </p:cNvSpPr>
          <p:nvPr>
            <p:ph type="dt" sz="half" idx="10"/>
          </p:nvPr>
        </p:nvSpPr>
        <p:spPr/>
        <p:txBody>
          <a:bodyPr/>
          <a:lstStyle/>
          <a:p>
            <a:r>
              <a:rPr lang="en-IN"/>
              <a:t>17-04-2023</a:t>
            </a:r>
          </a:p>
        </p:txBody>
      </p:sp>
      <p:sp>
        <p:nvSpPr>
          <p:cNvPr id="5" name="Footer Placeholder 4">
            <a:extLst>
              <a:ext uri="{FF2B5EF4-FFF2-40B4-BE49-F238E27FC236}">
                <a16:creationId xmlns:a16="http://schemas.microsoft.com/office/drawing/2014/main" id="{C53D71C7-F985-4FC1-9E4D-3D46F782E9C1}"/>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8DBFC864-7B80-4B24-8563-8AE53095632C}"/>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18087123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0306-E9A3-46A1-B998-45EE4E172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912237-D135-49A9-AE94-BC9F31716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6F3E34-EBCD-4926-BD85-48538344F4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9DC130-3D50-48FE-AE4C-45A335F7FF3B}"/>
              </a:ext>
            </a:extLst>
          </p:cNvPr>
          <p:cNvSpPr>
            <a:spLocks noGrp="1"/>
          </p:cNvSpPr>
          <p:nvPr>
            <p:ph type="dt" sz="half" idx="10"/>
          </p:nvPr>
        </p:nvSpPr>
        <p:spPr/>
        <p:txBody>
          <a:bodyPr/>
          <a:lstStyle/>
          <a:p>
            <a:r>
              <a:rPr lang="en-IN"/>
              <a:t>17-04-2023</a:t>
            </a:r>
          </a:p>
        </p:txBody>
      </p:sp>
      <p:sp>
        <p:nvSpPr>
          <p:cNvPr id="6" name="Footer Placeholder 5">
            <a:extLst>
              <a:ext uri="{FF2B5EF4-FFF2-40B4-BE49-F238E27FC236}">
                <a16:creationId xmlns:a16="http://schemas.microsoft.com/office/drawing/2014/main" id="{63A08D0C-DCAF-44CB-8E96-702899C2756F}"/>
              </a:ext>
            </a:extLst>
          </p:cNvPr>
          <p:cNvSpPr>
            <a:spLocks noGrp="1"/>
          </p:cNvSpPr>
          <p:nvPr>
            <p:ph type="ftr" sz="quarter" idx="11"/>
          </p:nvPr>
        </p:nvSpPr>
        <p:spPr/>
        <p:txBody>
          <a:bodyPr/>
          <a:lstStyle/>
          <a:p>
            <a:r>
              <a:rPr lang="en-IN"/>
              <a:t>LoRa and IoT based smart irrigation system</a:t>
            </a:r>
          </a:p>
        </p:txBody>
      </p:sp>
      <p:sp>
        <p:nvSpPr>
          <p:cNvPr id="7" name="Slide Number Placeholder 6">
            <a:extLst>
              <a:ext uri="{FF2B5EF4-FFF2-40B4-BE49-F238E27FC236}">
                <a16:creationId xmlns:a16="http://schemas.microsoft.com/office/drawing/2014/main" id="{A1E5A0D5-C716-46DD-93A5-52D68B8949ED}"/>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583317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97902-6C47-42DB-8078-21B64CC976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EC6D4C-4961-474F-A9BA-5671A3B434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E47914-1E51-4E6D-84FF-C28E78D9471A}"/>
              </a:ext>
            </a:extLst>
          </p:cNvPr>
          <p:cNvSpPr>
            <a:spLocks noGrp="1"/>
          </p:cNvSpPr>
          <p:nvPr>
            <p:ph type="dt" sz="half" idx="10"/>
          </p:nvPr>
        </p:nvSpPr>
        <p:spPr/>
        <p:txBody>
          <a:bodyPr/>
          <a:lstStyle/>
          <a:p>
            <a:r>
              <a:rPr lang="en-IN"/>
              <a:t>17-04-2023</a:t>
            </a:r>
          </a:p>
        </p:txBody>
      </p:sp>
      <p:sp>
        <p:nvSpPr>
          <p:cNvPr id="5" name="Footer Placeholder 4">
            <a:extLst>
              <a:ext uri="{FF2B5EF4-FFF2-40B4-BE49-F238E27FC236}">
                <a16:creationId xmlns:a16="http://schemas.microsoft.com/office/drawing/2014/main" id="{01ECC3BA-E7BC-44E7-8AA2-A4DB8FF8EE95}"/>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52C71EA2-A37F-46CA-9119-A3ECD327A69C}"/>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38649865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768B9-2DC2-4C3C-A247-F93DDF772B1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07009C-F1D9-4CE6-823A-1980B215C9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B9AFE9-A4C0-47C5-97AF-8292BFA58036}"/>
              </a:ext>
            </a:extLst>
          </p:cNvPr>
          <p:cNvSpPr>
            <a:spLocks noGrp="1"/>
          </p:cNvSpPr>
          <p:nvPr>
            <p:ph type="dt" sz="half" idx="10"/>
          </p:nvPr>
        </p:nvSpPr>
        <p:spPr/>
        <p:txBody>
          <a:bodyPr/>
          <a:lstStyle/>
          <a:p>
            <a:r>
              <a:rPr lang="en-IN"/>
              <a:t>17-04-2023</a:t>
            </a:r>
          </a:p>
        </p:txBody>
      </p:sp>
      <p:sp>
        <p:nvSpPr>
          <p:cNvPr id="5" name="Footer Placeholder 4">
            <a:extLst>
              <a:ext uri="{FF2B5EF4-FFF2-40B4-BE49-F238E27FC236}">
                <a16:creationId xmlns:a16="http://schemas.microsoft.com/office/drawing/2014/main" id="{71E631AA-B380-458E-86F3-D393A278C608}"/>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2C5659E1-C638-4359-9CB9-964C732CFB3C}"/>
              </a:ext>
            </a:extLst>
          </p:cNvPr>
          <p:cNvSpPr>
            <a:spLocks noGrp="1"/>
          </p:cNvSpPr>
          <p:nvPr>
            <p:ph type="sldNum" sz="quarter" idx="12"/>
          </p:nvPr>
        </p:nvSpPr>
        <p:spPr/>
        <p:txBody>
          <a:bodyPr/>
          <a:lstStyle/>
          <a:p>
            <a:fld id="{4E2802FE-15D3-4696-AB6F-E6B668DE6F3C}" type="slidenum">
              <a:rPr lang="en-IN" smtClean="0"/>
              <a:t>‹#›</a:t>
            </a:fld>
            <a:endParaRPr lang="en-IN"/>
          </a:p>
        </p:txBody>
      </p:sp>
    </p:spTree>
    <p:extLst>
      <p:ext uri="{BB962C8B-B14F-4D97-AF65-F5344CB8AC3E}">
        <p14:creationId xmlns:p14="http://schemas.microsoft.com/office/powerpoint/2010/main" val="3784306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901A-B1FF-4E16-9B80-CED8A4506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63CB86-4702-48B0-B7CD-72712442AF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D5869F-B06E-4CEB-AC1C-19F68BF752A2}"/>
              </a:ext>
            </a:extLst>
          </p:cNvPr>
          <p:cNvSpPr>
            <a:spLocks noGrp="1"/>
          </p:cNvSpPr>
          <p:nvPr>
            <p:ph type="dt" sz="half" idx="10"/>
          </p:nvPr>
        </p:nvSpPr>
        <p:spPr/>
        <p:txBody>
          <a:bodyPr/>
          <a:lstStyle/>
          <a:p>
            <a:r>
              <a:rPr lang="en-IN"/>
              <a:t>17-04-2023</a:t>
            </a:r>
          </a:p>
        </p:txBody>
      </p:sp>
      <p:sp>
        <p:nvSpPr>
          <p:cNvPr id="5" name="Footer Placeholder 4">
            <a:extLst>
              <a:ext uri="{FF2B5EF4-FFF2-40B4-BE49-F238E27FC236}">
                <a16:creationId xmlns:a16="http://schemas.microsoft.com/office/drawing/2014/main" id="{AECCF8AF-D6F6-456E-829B-33FA049DD651}"/>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9B09B204-161D-4EAC-8E64-AF76E9344C4B}"/>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2971405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229F3-DE08-48D3-8F6C-7AFB7839BE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EAE668-E91F-4948-948D-C8AE3DD5A7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1F15B9F-0BF7-40E7-80EF-B91FCF98E7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8A3F6E-EF25-4C9C-AFE3-B628BE1D58B9}"/>
              </a:ext>
            </a:extLst>
          </p:cNvPr>
          <p:cNvSpPr>
            <a:spLocks noGrp="1"/>
          </p:cNvSpPr>
          <p:nvPr>
            <p:ph type="dt" sz="half" idx="10"/>
          </p:nvPr>
        </p:nvSpPr>
        <p:spPr/>
        <p:txBody>
          <a:bodyPr/>
          <a:lstStyle/>
          <a:p>
            <a:r>
              <a:rPr lang="en-IN"/>
              <a:t>17-04-2023</a:t>
            </a:r>
          </a:p>
        </p:txBody>
      </p:sp>
      <p:sp>
        <p:nvSpPr>
          <p:cNvPr id="6" name="Footer Placeholder 5">
            <a:extLst>
              <a:ext uri="{FF2B5EF4-FFF2-40B4-BE49-F238E27FC236}">
                <a16:creationId xmlns:a16="http://schemas.microsoft.com/office/drawing/2014/main" id="{AC13B5F1-BFAD-4B77-A725-67398D5EEC6A}"/>
              </a:ext>
            </a:extLst>
          </p:cNvPr>
          <p:cNvSpPr>
            <a:spLocks noGrp="1"/>
          </p:cNvSpPr>
          <p:nvPr>
            <p:ph type="ftr" sz="quarter" idx="11"/>
          </p:nvPr>
        </p:nvSpPr>
        <p:spPr/>
        <p:txBody>
          <a:bodyPr/>
          <a:lstStyle/>
          <a:p>
            <a:r>
              <a:rPr lang="en-IN"/>
              <a:t>LoRa and IoT based smart irrigation system</a:t>
            </a:r>
          </a:p>
        </p:txBody>
      </p:sp>
      <p:sp>
        <p:nvSpPr>
          <p:cNvPr id="7" name="Slide Number Placeholder 6">
            <a:extLst>
              <a:ext uri="{FF2B5EF4-FFF2-40B4-BE49-F238E27FC236}">
                <a16:creationId xmlns:a16="http://schemas.microsoft.com/office/drawing/2014/main" id="{FBB46B08-8796-41A0-9C69-CFE88440C509}"/>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818578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AB87-77BB-4B08-BF21-FF5BD25E663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80B7C8-3B50-4893-B2E6-C802CBC28F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6BC5D8-8958-4DD9-AABA-C10BA0AF90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FD3171-3A57-4520-A214-1A4E34F9C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4648BE-7015-4AA1-AF5C-D99B34A126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3F8732-E7F1-4143-A34A-FBE73D803D01}"/>
              </a:ext>
            </a:extLst>
          </p:cNvPr>
          <p:cNvSpPr>
            <a:spLocks noGrp="1"/>
          </p:cNvSpPr>
          <p:nvPr>
            <p:ph type="dt" sz="half" idx="10"/>
          </p:nvPr>
        </p:nvSpPr>
        <p:spPr/>
        <p:txBody>
          <a:bodyPr/>
          <a:lstStyle/>
          <a:p>
            <a:r>
              <a:rPr lang="en-IN"/>
              <a:t>17-04-2023</a:t>
            </a:r>
          </a:p>
        </p:txBody>
      </p:sp>
      <p:sp>
        <p:nvSpPr>
          <p:cNvPr id="8" name="Footer Placeholder 7">
            <a:extLst>
              <a:ext uri="{FF2B5EF4-FFF2-40B4-BE49-F238E27FC236}">
                <a16:creationId xmlns:a16="http://schemas.microsoft.com/office/drawing/2014/main" id="{0174870D-5B69-48C0-B073-ED02B9048E6A}"/>
              </a:ext>
            </a:extLst>
          </p:cNvPr>
          <p:cNvSpPr>
            <a:spLocks noGrp="1"/>
          </p:cNvSpPr>
          <p:nvPr>
            <p:ph type="ftr" sz="quarter" idx="11"/>
          </p:nvPr>
        </p:nvSpPr>
        <p:spPr/>
        <p:txBody>
          <a:bodyPr/>
          <a:lstStyle/>
          <a:p>
            <a:r>
              <a:rPr lang="en-IN"/>
              <a:t>LoRa and IoT based smart irrigation system</a:t>
            </a:r>
          </a:p>
        </p:txBody>
      </p:sp>
      <p:sp>
        <p:nvSpPr>
          <p:cNvPr id="9" name="Slide Number Placeholder 8">
            <a:extLst>
              <a:ext uri="{FF2B5EF4-FFF2-40B4-BE49-F238E27FC236}">
                <a16:creationId xmlns:a16="http://schemas.microsoft.com/office/drawing/2014/main" id="{26D943D3-F187-4AF0-B02E-B0F932B814A5}"/>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1714474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0B06-B5BD-4DC7-869A-02C75C0358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F44E03-F6CB-401D-9423-54E31DB9D3DE}"/>
              </a:ext>
            </a:extLst>
          </p:cNvPr>
          <p:cNvSpPr>
            <a:spLocks noGrp="1"/>
          </p:cNvSpPr>
          <p:nvPr>
            <p:ph type="dt" sz="half" idx="10"/>
          </p:nvPr>
        </p:nvSpPr>
        <p:spPr/>
        <p:txBody>
          <a:bodyPr/>
          <a:lstStyle/>
          <a:p>
            <a:r>
              <a:rPr lang="en-IN"/>
              <a:t>17-04-2023</a:t>
            </a:r>
          </a:p>
        </p:txBody>
      </p:sp>
      <p:sp>
        <p:nvSpPr>
          <p:cNvPr id="4" name="Footer Placeholder 3">
            <a:extLst>
              <a:ext uri="{FF2B5EF4-FFF2-40B4-BE49-F238E27FC236}">
                <a16:creationId xmlns:a16="http://schemas.microsoft.com/office/drawing/2014/main" id="{C5116A25-04CB-4635-B064-603AD76C31B0}"/>
              </a:ext>
            </a:extLst>
          </p:cNvPr>
          <p:cNvSpPr>
            <a:spLocks noGrp="1"/>
          </p:cNvSpPr>
          <p:nvPr>
            <p:ph type="ftr" sz="quarter" idx="11"/>
          </p:nvPr>
        </p:nvSpPr>
        <p:spPr/>
        <p:txBody>
          <a:bodyPr/>
          <a:lstStyle/>
          <a:p>
            <a:r>
              <a:rPr lang="en-IN"/>
              <a:t>LoRa and IoT based smart irrigation system</a:t>
            </a:r>
          </a:p>
        </p:txBody>
      </p:sp>
      <p:sp>
        <p:nvSpPr>
          <p:cNvPr id="5" name="Slide Number Placeholder 4">
            <a:extLst>
              <a:ext uri="{FF2B5EF4-FFF2-40B4-BE49-F238E27FC236}">
                <a16:creationId xmlns:a16="http://schemas.microsoft.com/office/drawing/2014/main" id="{CD8AB77A-01EC-4C89-8217-C063A53A2235}"/>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1617167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B1A7B2-0FE8-4B44-BF0E-393423E01ED3}"/>
              </a:ext>
            </a:extLst>
          </p:cNvPr>
          <p:cNvSpPr>
            <a:spLocks noGrp="1"/>
          </p:cNvSpPr>
          <p:nvPr>
            <p:ph type="dt" sz="half" idx="10"/>
          </p:nvPr>
        </p:nvSpPr>
        <p:spPr/>
        <p:txBody>
          <a:bodyPr/>
          <a:lstStyle/>
          <a:p>
            <a:r>
              <a:rPr lang="en-IN"/>
              <a:t>17-04-2023</a:t>
            </a:r>
          </a:p>
        </p:txBody>
      </p:sp>
      <p:sp>
        <p:nvSpPr>
          <p:cNvPr id="3" name="Footer Placeholder 2">
            <a:extLst>
              <a:ext uri="{FF2B5EF4-FFF2-40B4-BE49-F238E27FC236}">
                <a16:creationId xmlns:a16="http://schemas.microsoft.com/office/drawing/2014/main" id="{A7705EB2-E3C9-49D8-B3AA-9F82F571AC21}"/>
              </a:ext>
            </a:extLst>
          </p:cNvPr>
          <p:cNvSpPr>
            <a:spLocks noGrp="1"/>
          </p:cNvSpPr>
          <p:nvPr>
            <p:ph type="ftr" sz="quarter" idx="11"/>
          </p:nvPr>
        </p:nvSpPr>
        <p:spPr/>
        <p:txBody>
          <a:bodyPr/>
          <a:lstStyle/>
          <a:p>
            <a:r>
              <a:rPr lang="en-IN"/>
              <a:t>LoRa and IoT based smart irrigation system</a:t>
            </a:r>
          </a:p>
        </p:txBody>
      </p:sp>
      <p:sp>
        <p:nvSpPr>
          <p:cNvPr id="4" name="Slide Number Placeholder 3">
            <a:extLst>
              <a:ext uri="{FF2B5EF4-FFF2-40B4-BE49-F238E27FC236}">
                <a16:creationId xmlns:a16="http://schemas.microsoft.com/office/drawing/2014/main" id="{D023E969-526A-4FA8-BD8B-6F11D650201F}"/>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335063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27D74-9555-4FF9-A0E4-5BE297020D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1C679D-3B42-4F46-B7BE-512F28AE69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23F4BA-B63C-462A-9261-56D74A717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6AF0FA-83E7-4B09-BF6A-05235B1A8E67}"/>
              </a:ext>
            </a:extLst>
          </p:cNvPr>
          <p:cNvSpPr>
            <a:spLocks noGrp="1"/>
          </p:cNvSpPr>
          <p:nvPr>
            <p:ph type="dt" sz="half" idx="10"/>
          </p:nvPr>
        </p:nvSpPr>
        <p:spPr/>
        <p:txBody>
          <a:bodyPr/>
          <a:lstStyle/>
          <a:p>
            <a:r>
              <a:rPr lang="en-IN"/>
              <a:t>17-04-2023</a:t>
            </a:r>
          </a:p>
        </p:txBody>
      </p:sp>
      <p:sp>
        <p:nvSpPr>
          <p:cNvPr id="6" name="Footer Placeholder 5">
            <a:extLst>
              <a:ext uri="{FF2B5EF4-FFF2-40B4-BE49-F238E27FC236}">
                <a16:creationId xmlns:a16="http://schemas.microsoft.com/office/drawing/2014/main" id="{4B3CBAD9-AD4B-4FE5-83EF-BC4DA8AF15BA}"/>
              </a:ext>
            </a:extLst>
          </p:cNvPr>
          <p:cNvSpPr>
            <a:spLocks noGrp="1"/>
          </p:cNvSpPr>
          <p:nvPr>
            <p:ph type="ftr" sz="quarter" idx="11"/>
          </p:nvPr>
        </p:nvSpPr>
        <p:spPr/>
        <p:txBody>
          <a:bodyPr/>
          <a:lstStyle/>
          <a:p>
            <a:r>
              <a:rPr lang="en-IN"/>
              <a:t>LoRa and IoT based smart irrigation system</a:t>
            </a:r>
          </a:p>
        </p:txBody>
      </p:sp>
      <p:sp>
        <p:nvSpPr>
          <p:cNvPr id="7" name="Slide Number Placeholder 6">
            <a:extLst>
              <a:ext uri="{FF2B5EF4-FFF2-40B4-BE49-F238E27FC236}">
                <a16:creationId xmlns:a16="http://schemas.microsoft.com/office/drawing/2014/main" id="{C2AFE2DD-7D85-447B-A299-57CB7E978278}"/>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35520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D835-E277-4824-B4A3-5EE39AADE8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556D53-583B-471F-B828-049BBE07CF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105E02-BF40-4EAD-9D77-10BDF4232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F7F5D-5D35-4C05-922C-43A97EE1BB46}"/>
              </a:ext>
            </a:extLst>
          </p:cNvPr>
          <p:cNvSpPr>
            <a:spLocks noGrp="1"/>
          </p:cNvSpPr>
          <p:nvPr>
            <p:ph type="dt" sz="half" idx="10"/>
          </p:nvPr>
        </p:nvSpPr>
        <p:spPr/>
        <p:txBody>
          <a:bodyPr/>
          <a:lstStyle/>
          <a:p>
            <a:r>
              <a:rPr lang="en-IN"/>
              <a:t>17-04-2023</a:t>
            </a:r>
          </a:p>
        </p:txBody>
      </p:sp>
      <p:sp>
        <p:nvSpPr>
          <p:cNvPr id="6" name="Footer Placeholder 5">
            <a:extLst>
              <a:ext uri="{FF2B5EF4-FFF2-40B4-BE49-F238E27FC236}">
                <a16:creationId xmlns:a16="http://schemas.microsoft.com/office/drawing/2014/main" id="{370340C3-1153-4D27-B1DF-FAA344AA940E}"/>
              </a:ext>
            </a:extLst>
          </p:cNvPr>
          <p:cNvSpPr>
            <a:spLocks noGrp="1"/>
          </p:cNvSpPr>
          <p:nvPr>
            <p:ph type="ftr" sz="quarter" idx="11"/>
          </p:nvPr>
        </p:nvSpPr>
        <p:spPr/>
        <p:txBody>
          <a:bodyPr/>
          <a:lstStyle/>
          <a:p>
            <a:r>
              <a:rPr lang="en-IN"/>
              <a:t>LoRa and IoT based smart irrigation system</a:t>
            </a:r>
          </a:p>
        </p:txBody>
      </p:sp>
      <p:sp>
        <p:nvSpPr>
          <p:cNvPr id="7" name="Slide Number Placeholder 6">
            <a:extLst>
              <a:ext uri="{FF2B5EF4-FFF2-40B4-BE49-F238E27FC236}">
                <a16:creationId xmlns:a16="http://schemas.microsoft.com/office/drawing/2014/main" id="{E4BB448C-E716-4553-AAFD-BB03589DF88A}"/>
              </a:ext>
            </a:extLst>
          </p:cNvPr>
          <p:cNvSpPr>
            <a:spLocks noGrp="1"/>
          </p:cNvSpPr>
          <p:nvPr>
            <p:ph type="sldNum" sz="quarter" idx="12"/>
          </p:nvPr>
        </p:nvSpPr>
        <p:spPr/>
        <p:txBody>
          <a:bodyPr/>
          <a:lstStyle/>
          <a:p>
            <a:fld id="{43310751-2CE3-493C-825F-4D429ECA4958}" type="slidenum">
              <a:rPr lang="en-IN" smtClean="0"/>
              <a:t>‹#›</a:t>
            </a:fld>
            <a:endParaRPr lang="en-IN"/>
          </a:p>
        </p:txBody>
      </p:sp>
    </p:spTree>
    <p:extLst>
      <p:ext uri="{BB962C8B-B14F-4D97-AF65-F5344CB8AC3E}">
        <p14:creationId xmlns:p14="http://schemas.microsoft.com/office/powerpoint/2010/main" val="1280290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B32A8A-3CD0-4D00-909A-B2A9A4C207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3532E2-D319-44C0-921E-8CCE48A7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8F1232-8F3B-4ACD-9BFC-32FBA5C102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17-04-2023</a:t>
            </a:r>
          </a:p>
        </p:txBody>
      </p:sp>
      <p:sp>
        <p:nvSpPr>
          <p:cNvPr id="5" name="Footer Placeholder 4">
            <a:extLst>
              <a:ext uri="{FF2B5EF4-FFF2-40B4-BE49-F238E27FC236}">
                <a16:creationId xmlns:a16="http://schemas.microsoft.com/office/drawing/2014/main" id="{E8555643-300B-4FEB-8D5B-48A76CA657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LoRa and IoT based smart irrigation system</a:t>
            </a:r>
          </a:p>
        </p:txBody>
      </p:sp>
      <p:sp>
        <p:nvSpPr>
          <p:cNvPr id="6" name="Slide Number Placeholder 5">
            <a:extLst>
              <a:ext uri="{FF2B5EF4-FFF2-40B4-BE49-F238E27FC236}">
                <a16:creationId xmlns:a16="http://schemas.microsoft.com/office/drawing/2014/main" id="{750A4A9C-CBAA-4545-AB4D-AECBB3606C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310751-2CE3-493C-825F-4D429ECA4958}" type="slidenum">
              <a:rPr lang="en-IN" smtClean="0"/>
              <a:t>‹#›</a:t>
            </a:fld>
            <a:endParaRPr lang="en-IN"/>
          </a:p>
        </p:txBody>
      </p:sp>
    </p:spTree>
    <p:extLst>
      <p:ext uri="{BB962C8B-B14F-4D97-AF65-F5344CB8AC3E}">
        <p14:creationId xmlns:p14="http://schemas.microsoft.com/office/powerpoint/2010/main" val="2984286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B63B04-2433-4AF4-B4C6-83E3895C69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8CA15D-D934-410A-B611-32287136CD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5940D6-E8A5-4883-8F98-2A20E442BB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17-04-2023</a:t>
            </a:r>
          </a:p>
        </p:txBody>
      </p:sp>
      <p:sp>
        <p:nvSpPr>
          <p:cNvPr id="5" name="Footer Placeholder 4">
            <a:extLst>
              <a:ext uri="{FF2B5EF4-FFF2-40B4-BE49-F238E27FC236}">
                <a16:creationId xmlns:a16="http://schemas.microsoft.com/office/drawing/2014/main" id="{9ABFBB8C-F083-4C73-8422-74EE663593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LoRa and IoT based smart irrigation system</a:t>
            </a:r>
          </a:p>
        </p:txBody>
      </p:sp>
      <p:sp>
        <p:nvSpPr>
          <p:cNvPr id="6" name="Slide Number Placeholder 5">
            <a:extLst>
              <a:ext uri="{FF2B5EF4-FFF2-40B4-BE49-F238E27FC236}">
                <a16:creationId xmlns:a16="http://schemas.microsoft.com/office/drawing/2014/main" id="{0D725303-1BE8-490B-880F-413E71681D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802FE-15D3-4696-AB6F-E6B668DE6F3C}" type="slidenum">
              <a:rPr lang="en-IN" smtClean="0"/>
              <a:t>‹#›</a:t>
            </a:fld>
            <a:endParaRPr lang="en-IN"/>
          </a:p>
        </p:txBody>
      </p:sp>
    </p:spTree>
    <p:extLst>
      <p:ext uri="{BB962C8B-B14F-4D97-AF65-F5344CB8AC3E}">
        <p14:creationId xmlns:p14="http://schemas.microsoft.com/office/powerpoint/2010/main" val="3724392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0D05DB-96CD-485B-A9D3-15BA01EF04F7}"/>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30F44C8D-B99A-444B-817F-5D336BE0F657}"/>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56D14977-3643-4394-904C-3F9155355D9A}"/>
              </a:ext>
            </a:extLst>
          </p:cNvPr>
          <p:cNvSpPr>
            <a:spLocks noGrp="1"/>
          </p:cNvSpPr>
          <p:nvPr>
            <p:ph type="sldNum" sz="quarter" idx="12"/>
          </p:nvPr>
        </p:nvSpPr>
        <p:spPr/>
        <p:txBody>
          <a:bodyPr/>
          <a:lstStyle/>
          <a:p>
            <a:fld id="{43310751-2CE3-493C-825F-4D429ECA4958}" type="slidenum">
              <a:rPr lang="en-IN" smtClean="0"/>
              <a:t>1</a:t>
            </a:fld>
            <a:endParaRPr lang="en-IN"/>
          </a:p>
        </p:txBody>
      </p:sp>
      <p:pic>
        <p:nvPicPr>
          <p:cNvPr id="7" name="Google Shape;76;p13">
            <a:extLst>
              <a:ext uri="{FF2B5EF4-FFF2-40B4-BE49-F238E27FC236}">
                <a16:creationId xmlns:a16="http://schemas.microsoft.com/office/drawing/2014/main" id="{A8121B70-59CC-4263-8045-B30D92315360}"/>
              </a:ext>
            </a:extLst>
          </p:cNvPr>
          <p:cNvPicPr preferRelativeResize="0"/>
          <p:nvPr/>
        </p:nvPicPr>
        <p:blipFill>
          <a:blip r:embed="rId2">
            <a:alphaModFix/>
          </a:blip>
          <a:stretch>
            <a:fillRect/>
          </a:stretch>
        </p:blipFill>
        <p:spPr>
          <a:xfrm>
            <a:off x="1389017" y="373903"/>
            <a:ext cx="9413966" cy="1230378"/>
          </a:xfrm>
          <a:prstGeom prst="rect">
            <a:avLst/>
          </a:prstGeom>
          <a:noFill/>
          <a:ln>
            <a:noFill/>
          </a:ln>
        </p:spPr>
      </p:pic>
      <p:sp>
        <p:nvSpPr>
          <p:cNvPr id="8" name="TextBox 7">
            <a:extLst>
              <a:ext uri="{FF2B5EF4-FFF2-40B4-BE49-F238E27FC236}">
                <a16:creationId xmlns:a16="http://schemas.microsoft.com/office/drawing/2014/main" id="{CBA10A27-CB5C-4388-995E-AAD651DD3F05}"/>
              </a:ext>
            </a:extLst>
          </p:cNvPr>
          <p:cNvSpPr txBox="1"/>
          <p:nvPr/>
        </p:nvSpPr>
        <p:spPr>
          <a:xfrm>
            <a:off x="4584553" y="1604281"/>
            <a:ext cx="3022891" cy="400110"/>
          </a:xfrm>
          <a:prstGeom prst="rect">
            <a:avLst/>
          </a:prstGeom>
          <a:noFill/>
        </p:spPr>
        <p:txBody>
          <a:bodyPr wrap="square" rtlCol="0">
            <a:spAutoFit/>
          </a:bodyPr>
          <a:lstStyle/>
          <a:p>
            <a:pPr algn="ctr"/>
            <a:r>
              <a:rPr lang="en-IN" sz="2000" b="1" dirty="0">
                <a:solidFill>
                  <a:srgbClr val="66FFFF"/>
                </a:solidFill>
                <a:latin typeface="Times New Roman" panose="02020603050405020304" pitchFamily="18" charset="0"/>
                <a:cs typeface="Times New Roman" panose="02020603050405020304" pitchFamily="18" charset="0"/>
              </a:rPr>
              <a:t> Presentation ON</a:t>
            </a:r>
          </a:p>
        </p:txBody>
      </p:sp>
      <p:sp>
        <p:nvSpPr>
          <p:cNvPr id="9" name="Google Shape;79;p13">
            <a:extLst>
              <a:ext uri="{FF2B5EF4-FFF2-40B4-BE49-F238E27FC236}">
                <a16:creationId xmlns:a16="http://schemas.microsoft.com/office/drawing/2014/main" id="{5C662BCC-E639-4776-B49A-3DC7F08BAF9B}"/>
              </a:ext>
            </a:extLst>
          </p:cNvPr>
          <p:cNvSpPr txBox="1">
            <a:spLocks/>
          </p:cNvSpPr>
          <p:nvPr/>
        </p:nvSpPr>
        <p:spPr>
          <a:xfrm>
            <a:off x="1981198" y="2104567"/>
            <a:ext cx="8229600" cy="7770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60"/>
              </a:spcBef>
            </a:pPr>
            <a:r>
              <a:rPr lang="en-GB" sz="2800" b="1" dirty="0">
                <a:solidFill>
                  <a:srgbClr val="00B0F0"/>
                </a:solidFill>
                <a:latin typeface="Times New Roman"/>
                <a:ea typeface="Times New Roman"/>
                <a:cs typeface="Times New Roman"/>
                <a:sym typeface="Times New Roman"/>
              </a:rPr>
              <a:t>LoRa and IoT based smart irrigation system </a:t>
            </a:r>
            <a:endParaRPr lang="en-GB" sz="2800" b="1" dirty="0">
              <a:solidFill>
                <a:schemeClr val="accent1"/>
              </a:solidFill>
              <a:latin typeface="Times New Roman"/>
              <a:ea typeface="Times New Roman"/>
              <a:cs typeface="Times New Roman"/>
              <a:sym typeface="Times New Roman"/>
            </a:endParaRPr>
          </a:p>
        </p:txBody>
      </p:sp>
      <p:sp>
        <p:nvSpPr>
          <p:cNvPr id="10" name="Google Shape;80;p13">
            <a:extLst>
              <a:ext uri="{FF2B5EF4-FFF2-40B4-BE49-F238E27FC236}">
                <a16:creationId xmlns:a16="http://schemas.microsoft.com/office/drawing/2014/main" id="{020C6C2D-EB86-4DA0-A1AD-B054DDDBFF43}"/>
              </a:ext>
            </a:extLst>
          </p:cNvPr>
          <p:cNvSpPr txBox="1"/>
          <p:nvPr/>
        </p:nvSpPr>
        <p:spPr>
          <a:xfrm>
            <a:off x="782977" y="3187508"/>
            <a:ext cx="2598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latin typeface="Times New Roman" panose="02020603050405020304" pitchFamily="18" charset="0"/>
                <a:ea typeface="Source Sans Pro"/>
                <a:cs typeface="Times New Roman" panose="02020603050405020304" pitchFamily="18" charset="0"/>
                <a:sym typeface="Source Sans Pro"/>
              </a:rPr>
              <a:t>Guide:</a:t>
            </a:r>
            <a:endParaRPr sz="1800" dirty="0">
              <a:latin typeface="Times New Roman" panose="02020603050405020304" pitchFamily="18" charset="0"/>
              <a:ea typeface="Source Sans Pro"/>
              <a:cs typeface="Times New Roman" panose="02020603050405020304" pitchFamily="18" charset="0"/>
              <a:sym typeface="Source Sans Pro"/>
            </a:endParaRPr>
          </a:p>
          <a:p>
            <a:pPr marL="0" lvl="0" indent="0" algn="l" rtl="0">
              <a:spcBef>
                <a:spcPts val="0"/>
              </a:spcBef>
              <a:spcAft>
                <a:spcPts val="0"/>
              </a:spcAft>
              <a:buNone/>
            </a:pPr>
            <a:r>
              <a:rPr lang="en-GB" sz="1800" dirty="0">
                <a:latin typeface="Times New Roman" panose="02020603050405020304" pitchFamily="18" charset="0"/>
                <a:ea typeface="Source Sans Pro"/>
                <a:cs typeface="Times New Roman" panose="02020603050405020304" pitchFamily="18" charset="0"/>
                <a:sym typeface="Source Sans Pro"/>
              </a:rPr>
              <a:t>Dr. Guruprasad B</a:t>
            </a:r>
            <a:endParaRPr sz="1800" dirty="0">
              <a:latin typeface="Times New Roman" panose="02020603050405020304" pitchFamily="18" charset="0"/>
              <a:ea typeface="Source Sans Pro"/>
              <a:cs typeface="Times New Roman" panose="02020603050405020304" pitchFamily="18" charset="0"/>
              <a:sym typeface="Source Sans Pro"/>
            </a:endParaRPr>
          </a:p>
          <a:p>
            <a:pPr marL="0" lvl="0" indent="0" algn="l" rtl="0">
              <a:spcBef>
                <a:spcPts val="0"/>
              </a:spcBef>
              <a:spcAft>
                <a:spcPts val="0"/>
              </a:spcAft>
              <a:buNone/>
            </a:pPr>
            <a:r>
              <a:rPr lang="en-GB" dirty="0">
                <a:latin typeface="Times New Roman" panose="02020603050405020304" pitchFamily="18" charset="0"/>
                <a:ea typeface="Source Sans Pro"/>
                <a:cs typeface="Times New Roman" panose="02020603050405020304" pitchFamily="18" charset="0"/>
                <a:sym typeface="Source Sans Pro"/>
              </a:rPr>
              <a:t>Assistant Professor ,AIET</a:t>
            </a:r>
            <a:endParaRPr dirty="0">
              <a:latin typeface="Times New Roman" panose="02020603050405020304" pitchFamily="18" charset="0"/>
              <a:ea typeface="Source Sans Pro"/>
              <a:cs typeface="Times New Roman" panose="02020603050405020304" pitchFamily="18" charset="0"/>
              <a:sym typeface="Source Sans Pro"/>
            </a:endParaRPr>
          </a:p>
        </p:txBody>
      </p:sp>
      <p:sp>
        <p:nvSpPr>
          <p:cNvPr id="11" name="Google Shape;81;p13">
            <a:extLst>
              <a:ext uri="{FF2B5EF4-FFF2-40B4-BE49-F238E27FC236}">
                <a16:creationId xmlns:a16="http://schemas.microsoft.com/office/drawing/2014/main" id="{43B36E4F-C176-478C-AE37-D5ED6F977D44}"/>
              </a:ext>
            </a:extLst>
          </p:cNvPr>
          <p:cNvSpPr txBox="1"/>
          <p:nvPr/>
        </p:nvSpPr>
        <p:spPr>
          <a:xfrm>
            <a:off x="7730845" y="4364933"/>
            <a:ext cx="4125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latin typeface="Times New Roman"/>
                <a:ea typeface="Times New Roman"/>
                <a:cs typeface="Times New Roman"/>
                <a:sym typeface="Times New Roman"/>
              </a:rPr>
              <a:t>Presented by:</a:t>
            </a:r>
            <a:endParaRPr sz="1800" dirty="0">
              <a:latin typeface="Times New Roman"/>
              <a:ea typeface="Times New Roman"/>
              <a:cs typeface="Times New Roman"/>
              <a:sym typeface="Times New Roman"/>
            </a:endParaRPr>
          </a:p>
          <a:p>
            <a:pPr marL="0" lvl="0" indent="0" algn="l" rtl="0">
              <a:spcBef>
                <a:spcPts val="0"/>
              </a:spcBef>
              <a:spcAft>
                <a:spcPts val="0"/>
              </a:spcAft>
              <a:buNone/>
            </a:pPr>
            <a:r>
              <a:rPr lang="en-GB" sz="1800" dirty="0">
                <a:latin typeface="Times New Roman"/>
                <a:ea typeface="Times New Roman"/>
                <a:cs typeface="Times New Roman"/>
                <a:sym typeface="Times New Roman"/>
              </a:rPr>
              <a:t>       4AL19EC001 - A V VEDANTH</a:t>
            </a:r>
            <a:endParaRPr sz="1800" dirty="0">
              <a:latin typeface="Times New Roman"/>
              <a:ea typeface="Times New Roman"/>
              <a:cs typeface="Times New Roman"/>
              <a:sym typeface="Times New Roman"/>
            </a:endParaRPr>
          </a:p>
          <a:p>
            <a:pPr marL="0" lvl="0" indent="0" algn="l" rtl="0">
              <a:spcBef>
                <a:spcPts val="0"/>
              </a:spcBef>
              <a:spcAft>
                <a:spcPts val="0"/>
              </a:spcAft>
              <a:buNone/>
            </a:pPr>
            <a:r>
              <a:rPr lang="en-GB" sz="1800" dirty="0">
                <a:latin typeface="Times New Roman"/>
                <a:ea typeface="Times New Roman"/>
                <a:cs typeface="Times New Roman"/>
                <a:sym typeface="Times New Roman"/>
              </a:rPr>
              <a:t>       4AL19EC008 - ABHISHEK P</a:t>
            </a:r>
            <a:endParaRPr sz="1800" dirty="0">
              <a:latin typeface="Times New Roman"/>
              <a:ea typeface="Times New Roman"/>
              <a:cs typeface="Times New Roman"/>
              <a:sym typeface="Times New Roman"/>
            </a:endParaRPr>
          </a:p>
          <a:p>
            <a:pPr marL="0" lvl="0" indent="0" algn="l" rtl="0">
              <a:spcBef>
                <a:spcPts val="0"/>
              </a:spcBef>
              <a:spcAft>
                <a:spcPts val="0"/>
              </a:spcAft>
              <a:buNone/>
            </a:pPr>
            <a:r>
              <a:rPr lang="en-GB" sz="1800" dirty="0">
                <a:latin typeface="Times New Roman"/>
                <a:ea typeface="Times New Roman"/>
                <a:cs typeface="Times New Roman"/>
                <a:sym typeface="Times New Roman"/>
              </a:rPr>
              <a:t>       4AL19EC027 - DARSHAN S N</a:t>
            </a:r>
            <a:endParaRPr sz="1800" dirty="0">
              <a:latin typeface="Times New Roman"/>
              <a:ea typeface="Times New Roman"/>
              <a:cs typeface="Times New Roman"/>
              <a:sym typeface="Times New Roman"/>
            </a:endParaRPr>
          </a:p>
          <a:p>
            <a:pPr marL="0" lvl="0" indent="0" algn="l" rtl="0">
              <a:spcBef>
                <a:spcPts val="0"/>
              </a:spcBef>
              <a:spcAft>
                <a:spcPts val="0"/>
              </a:spcAft>
              <a:buNone/>
            </a:pPr>
            <a:r>
              <a:rPr lang="en-GB" sz="1800" dirty="0">
                <a:latin typeface="Times New Roman"/>
                <a:ea typeface="Times New Roman"/>
                <a:cs typeface="Times New Roman"/>
                <a:sym typeface="Times New Roman"/>
              </a:rPr>
              <a:t>       4AL19EC037 - JAISON V J</a:t>
            </a:r>
            <a:endParaRPr sz="18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426497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94B6DE-7654-4AB7-8A09-DFA2B6BD6232}"/>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89D6027B-AD24-4780-B5EF-A3DE05D7214C}"/>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4D37E5C3-7CA0-4B9B-94BB-6928AEF00144}"/>
              </a:ext>
            </a:extLst>
          </p:cNvPr>
          <p:cNvSpPr>
            <a:spLocks noGrp="1"/>
          </p:cNvSpPr>
          <p:nvPr>
            <p:ph type="sldNum" sz="quarter" idx="12"/>
          </p:nvPr>
        </p:nvSpPr>
        <p:spPr/>
        <p:txBody>
          <a:bodyPr/>
          <a:lstStyle/>
          <a:p>
            <a:fld id="{43310751-2CE3-493C-825F-4D429ECA4958}" type="slidenum">
              <a:rPr lang="en-IN" smtClean="0"/>
              <a:t>10</a:t>
            </a:fld>
            <a:endParaRPr lang="en-IN"/>
          </a:p>
        </p:txBody>
      </p:sp>
      <p:sp>
        <p:nvSpPr>
          <p:cNvPr id="7" name="Google Shape;155;p21">
            <a:extLst>
              <a:ext uri="{FF2B5EF4-FFF2-40B4-BE49-F238E27FC236}">
                <a16:creationId xmlns:a16="http://schemas.microsoft.com/office/drawing/2014/main" id="{EE798C43-7D00-4879-9C6B-24F892F9668E}"/>
              </a:ext>
            </a:extLst>
          </p:cNvPr>
          <p:cNvSpPr txBox="1">
            <a:spLocks/>
          </p:cNvSpPr>
          <p:nvPr/>
        </p:nvSpPr>
        <p:spPr>
          <a:xfrm>
            <a:off x="2310150" y="768974"/>
            <a:ext cx="7571700" cy="49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1828800" marR="0" lvl="0" indent="45720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GB" sz="2800" b="1" kern="0" dirty="0">
                <a:solidFill>
                  <a:srgbClr val="0091EA"/>
                </a:solidFill>
              </a:rPr>
              <a:t>WORKING PRINCIPLE</a:t>
            </a:r>
            <a:endParaRPr kumimoji="0" lang="en-GB" sz="2800" b="1" i="0" u="none" strike="noStrike" kern="0" cap="none" spc="0" normalizeH="0" baseline="0" noProof="0" dirty="0">
              <a:ln>
                <a:noFill/>
              </a:ln>
              <a:solidFill>
                <a:srgbClr val="0091EA"/>
              </a:solidFill>
              <a:effectLst/>
              <a:uLnTx/>
              <a:uFillTx/>
              <a:latin typeface="Roboto Slab"/>
              <a:ea typeface="Roboto Slab"/>
              <a:sym typeface="Roboto Slab"/>
            </a:endParaRPr>
          </a:p>
        </p:txBody>
      </p:sp>
      <p:pic>
        <p:nvPicPr>
          <p:cNvPr id="3" name="Picture 2">
            <a:extLst>
              <a:ext uri="{FF2B5EF4-FFF2-40B4-BE49-F238E27FC236}">
                <a16:creationId xmlns:a16="http://schemas.microsoft.com/office/drawing/2014/main" id="{BA2267FB-8CDD-4572-977C-DDCF1B04A30C}"/>
              </a:ext>
            </a:extLst>
          </p:cNvPr>
          <p:cNvPicPr>
            <a:picLocks noChangeAspect="1"/>
          </p:cNvPicPr>
          <p:nvPr/>
        </p:nvPicPr>
        <p:blipFill rotWithShape="1">
          <a:blip r:embed="rId2">
            <a:extLst>
              <a:ext uri="{28A0092B-C50C-407E-A947-70E740481C1C}">
                <a14:useLocalDpi xmlns:a14="http://schemas.microsoft.com/office/drawing/2010/main" val="0"/>
              </a:ext>
            </a:extLst>
          </a:blip>
          <a:srcRect r="23380"/>
          <a:stretch/>
        </p:blipFill>
        <p:spPr>
          <a:xfrm>
            <a:off x="255166" y="1260374"/>
            <a:ext cx="4518170" cy="4926267"/>
          </a:xfrm>
          <a:prstGeom prst="rect">
            <a:avLst/>
          </a:prstGeom>
        </p:spPr>
      </p:pic>
      <p:pic>
        <p:nvPicPr>
          <p:cNvPr id="9" name="Picture 8">
            <a:extLst>
              <a:ext uri="{FF2B5EF4-FFF2-40B4-BE49-F238E27FC236}">
                <a16:creationId xmlns:a16="http://schemas.microsoft.com/office/drawing/2014/main" id="{502E4A9C-B782-4316-9569-FBFFC1B97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320" y="1260374"/>
            <a:ext cx="3705219" cy="4926267"/>
          </a:xfrm>
          <a:prstGeom prst="rect">
            <a:avLst/>
          </a:prstGeom>
        </p:spPr>
      </p:pic>
    </p:spTree>
    <p:extLst>
      <p:ext uri="{BB962C8B-B14F-4D97-AF65-F5344CB8AC3E}">
        <p14:creationId xmlns:p14="http://schemas.microsoft.com/office/powerpoint/2010/main" val="423590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EA8ADA5-7C4F-4902-A48B-5D5832061AFD}"/>
              </a:ext>
            </a:extLst>
          </p:cNvPr>
          <p:cNvSpPr>
            <a:spLocks noGrp="1"/>
          </p:cNvSpPr>
          <p:nvPr>
            <p:ph type="subTitle" idx="1"/>
          </p:nvPr>
        </p:nvSpPr>
        <p:spPr>
          <a:xfrm>
            <a:off x="1524000" y="1308717"/>
            <a:ext cx="9144000" cy="4100640"/>
          </a:xfrm>
        </p:spPr>
        <p:txBody>
          <a:bodyPr>
            <a:noAutofit/>
          </a:bodyPr>
          <a:lstStyle/>
          <a:p>
            <a:pPr marL="342900" indent="-342900"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frequency band for LoRa Technology in India is </a:t>
            </a:r>
            <a:r>
              <a:rPr lang="en-US" sz="2200" b="1" i="0" dirty="0">
                <a:effectLst/>
                <a:latin typeface="Times New Roman" panose="02020603050405020304" pitchFamily="18" charset="0"/>
                <a:cs typeface="Times New Roman" panose="02020603050405020304" pitchFamily="18" charset="0"/>
              </a:rPr>
              <a:t>865 MHz to 867 </a:t>
            </a:r>
            <a:r>
              <a:rPr lang="en-US" sz="2200" b="1" i="0" dirty="0" err="1">
                <a:effectLst/>
                <a:latin typeface="Times New Roman" panose="02020603050405020304" pitchFamily="18" charset="0"/>
                <a:cs typeface="Times New Roman" panose="02020603050405020304" pitchFamily="18" charset="0"/>
              </a:rPr>
              <a:t>MHz</a:t>
            </a:r>
            <a:r>
              <a:rPr lang="en-US" sz="2200" b="0" i="0" dirty="0" err="1">
                <a:effectLst/>
                <a:latin typeface="Times New Roman" panose="02020603050405020304" pitchFamily="18" charset="0"/>
                <a:cs typeface="Times New Roman" panose="02020603050405020304" pitchFamily="18" charset="0"/>
              </a:rPr>
              <a:t>.</a:t>
            </a:r>
            <a:endParaRPr lang="en-US" sz="2200" b="0" i="0" dirty="0">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Input Voltage of </a:t>
            </a:r>
            <a:r>
              <a:rPr lang="en-US" sz="2200" b="1" dirty="0">
                <a:latin typeface="Times New Roman" panose="02020603050405020304" pitchFamily="18" charset="0"/>
                <a:cs typeface="Times New Roman" panose="02020603050405020304" pitchFamily="18" charset="0"/>
              </a:rPr>
              <a:t>3.3V</a:t>
            </a:r>
            <a:r>
              <a:rPr lang="en-US" sz="2200" dirty="0">
                <a:latin typeface="Times New Roman" panose="02020603050405020304" pitchFamily="18" charset="0"/>
                <a:cs typeface="Times New Roman" panose="02020603050405020304" pitchFamily="18" charset="0"/>
              </a:rPr>
              <a:t>(Min 1.8V and Max 3.6V).</a:t>
            </a:r>
          </a:p>
          <a:p>
            <a:pPr marL="342900" indent="-3429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Communication range of </a:t>
            </a:r>
            <a:r>
              <a:rPr lang="en-US" sz="2200" b="1" dirty="0">
                <a:latin typeface="Times New Roman" panose="02020603050405020304" pitchFamily="18" charset="0"/>
                <a:cs typeface="Times New Roman" panose="02020603050405020304" pitchFamily="18" charset="0"/>
              </a:rPr>
              <a:t>10 KM .</a:t>
            </a:r>
          </a:p>
          <a:p>
            <a:pPr marL="342900" indent="-342900" algn="l">
              <a:buFont typeface="Arial" panose="020B0604020202020204" pitchFamily="34" charset="0"/>
              <a:buChar char="•"/>
            </a:pPr>
            <a:r>
              <a:rPr lang="en-IN" sz="2200" b="0" i="0" dirty="0">
                <a:solidFill>
                  <a:srgbClr val="040C28"/>
                </a:solidFill>
                <a:effectLst/>
                <a:latin typeface="Times New Roman" panose="02020603050405020304" pitchFamily="18" charset="0"/>
                <a:cs typeface="Times New Roman" panose="02020603050405020304" pitchFamily="18" charset="0"/>
              </a:rPr>
              <a:t>IEEE Standard of 802.15.4</a:t>
            </a:r>
            <a:endParaRPr lang="en-US" sz="22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Semtech</a:t>
            </a:r>
            <a:r>
              <a:rPr lang="en-US" sz="2200" dirty="0">
                <a:latin typeface="Times New Roman" panose="02020603050405020304" pitchFamily="18" charset="0"/>
                <a:cs typeface="Times New Roman" panose="02020603050405020304" pitchFamily="18" charset="0"/>
              </a:rPr>
              <a:t> LoRa Engine. </a:t>
            </a:r>
          </a:p>
          <a:p>
            <a:pPr marL="342900" indent="-3429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Excellent blocking immunity. </a:t>
            </a:r>
          </a:p>
          <a:p>
            <a:pPr marL="342900" indent="-3429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Smart receiving power saving mode.</a:t>
            </a:r>
          </a:p>
          <a:p>
            <a:pPr marL="342900" indent="-3429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High sensitivity.</a:t>
            </a:r>
          </a:p>
          <a:p>
            <a:pPr marL="342900" indent="-3429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Control easily by AT commands.</a:t>
            </a:r>
          </a:p>
          <a:p>
            <a:pPr marL="342900" indent="-3429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Built-in antenna.</a:t>
            </a:r>
          </a:p>
          <a:p>
            <a:pPr marL="342900" indent="-34290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Command support data encryption .</a:t>
            </a:r>
            <a:endParaRPr lang="en-IN" sz="22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D6D611-C99A-4FC4-A808-1BCFF9A32245}"/>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0C9E3BE0-E0E0-40C7-B5BD-1338F4494626}"/>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5D3C402E-2482-4E90-9F0E-3E2BEE795E24}"/>
              </a:ext>
            </a:extLst>
          </p:cNvPr>
          <p:cNvSpPr>
            <a:spLocks noGrp="1"/>
          </p:cNvSpPr>
          <p:nvPr>
            <p:ph type="sldNum" sz="quarter" idx="12"/>
          </p:nvPr>
        </p:nvSpPr>
        <p:spPr/>
        <p:txBody>
          <a:bodyPr/>
          <a:lstStyle/>
          <a:p>
            <a:fld id="{43310751-2CE3-493C-825F-4D429ECA4958}" type="slidenum">
              <a:rPr lang="en-IN" smtClean="0"/>
              <a:t>11</a:t>
            </a:fld>
            <a:endParaRPr lang="en-IN"/>
          </a:p>
        </p:txBody>
      </p:sp>
      <p:sp>
        <p:nvSpPr>
          <p:cNvPr id="9" name="TextBox 8">
            <a:extLst>
              <a:ext uri="{FF2B5EF4-FFF2-40B4-BE49-F238E27FC236}">
                <a16:creationId xmlns:a16="http://schemas.microsoft.com/office/drawing/2014/main" id="{E66C8D96-39DE-4DB9-AB0D-189E654AD387}"/>
              </a:ext>
            </a:extLst>
          </p:cNvPr>
          <p:cNvSpPr txBox="1"/>
          <p:nvPr/>
        </p:nvSpPr>
        <p:spPr>
          <a:xfrm>
            <a:off x="1312378" y="548583"/>
            <a:ext cx="7881257" cy="523220"/>
          </a:xfrm>
          <a:prstGeom prst="rect">
            <a:avLst/>
          </a:prstGeom>
          <a:noFill/>
        </p:spPr>
        <p:txBody>
          <a:bodyPr wrap="square">
            <a:spAutoFit/>
          </a:bodyPr>
          <a:lstStyle/>
          <a:p>
            <a:pPr marL="1828800" marR="0" lvl="0" indent="45720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GB" sz="2800" b="1" i="0" u="none" strike="noStrike" kern="0" cap="none" spc="0" normalizeH="0" baseline="0" noProof="0" dirty="0">
                <a:ln>
                  <a:noFill/>
                </a:ln>
                <a:solidFill>
                  <a:srgbClr val="0091EA"/>
                </a:solidFill>
                <a:effectLst/>
                <a:uLnTx/>
                <a:uFillTx/>
                <a:latin typeface="Times New Roman" panose="02020603050405020304" pitchFamily="18" charset="0"/>
                <a:ea typeface="Roboto Slab"/>
                <a:cs typeface="Times New Roman" panose="02020603050405020304" pitchFamily="18" charset="0"/>
                <a:sym typeface="Roboto Slab"/>
              </a:rPr>
              <a:t>UNIQUE FEATURES OF </a:t>
            </a:r>
            <a:r>
              <a:rPr lang="en-GB" sz="2800" b="1" kern="0" dirty="0">
                <a:solidFill>
                  <a:srgbClr val="0091EA"/>
                </a:solidFill>
                <a:latin typeface="Times New Roman" panose="02020603050405020304" pitchFamily="18" charset="0"/>
                <a:cs typeface="Times New Roman" panose="02020603050405020304" pitchFamily="18" charset="0"/>
              </a:rPr>
              <a:t>LORA</a:t>
            </a:r>
            <a:endParaRPr kumimoji="0" lang="en-GB" sz="2800" b="1" i="0" u="none" strike="noStrike" kern="0" cap="none" spc="0" normalizeH="0" baseline="0" noProof="0" dirty="0">
              <a:ln>
                <a:noFill/>
              </a:ln>
              <a:solidFill>
                <a:srgbClr val="0091EA"/>
              </a:solidFill>
              <a:effectLst/>
              <a:uLnTx/>
              <a:uFillTx/>
              <a:latin typeface="Times New Roman" panose="02020603050405020304" pitchFamily="18" charset="0"/>
              <a:ea typeface="Roboto Slab"/>
              <a:cs typeface="Times New Roman" panose="02020603050405020304" pitchFamily="18" charset="0"/>
              <a:sym typeface="Roboto Slab"/>
            </a:endParaRPr>
          </a:p>
        </p:txBody>
      </p:sp>
      <p:pic>
        <p:nvPicPr>
          <p:cNvPr id="11" name="Picture 10">
            <a:extLst>
              <a:ext uri="{FF2B5EF4-FFF2-40B4-BE49-F238E27FC236}">
                <a16:creationId xmlns:a16="http://schemas.microsoft.com/office/drawing/2014/main" id="{4F79D99B-8ACD-4319-A45F-43FAD19C2218}"/>
              </a:ext>
            </a:extLst>
          </p:cNvPr>
          <p:cNvPicPr>
            <a:picLocks noChangeAspect="1"/>
          </p:cNvPicPr>
          <p:nvPr/>
        </p:nvPicPr>
        <p:blipFill>
          <a:blip r:embed="rId2"/>
          <a:stretch>
            <a:fillRect/>
          </a:stretch>
        </p:blipFill>
        <p:spPr>
          <a:xfrm>
            <a:off x="7101211" y="2012120"/>
            <a:ext cx="4312001" cy="2586006"/>
          </a:xfrm>
          <a:prstGeom prst="rect">
            <a:avLst/>
          </a:prstGeom>
        </p:spPr>
      </p:pic>
    </p:spTree>
    <p:extLst>
      <p:ext uri="{BB962C8B-B14F-4D97-AF65-F5344CB8AC3E}">
        <p14:creationId xmlns:p14="http://schemas.microsoft.com/office/powerpoint/2010/main" val="2653095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FCDC78-422D-463E-BED3-638C587AC229}"/>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2298CE59-D961-46FF-81D9-8EBE761068F8}"/>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618E0467-61EB-446B-8F1D-C9BC66FF86CB}"/>
              </a:ext>
            </a:extLst>
          </p:cNvPr>
          <p:cNvSpPr>
            <a:spLocks noGrp="1"/>
          </p:cNvSpPr>
          <p:nvPr>
            <p:ph type="sldNum" sz="quarter" idx="12"/>
          </p:nvPr>
        </p:nvSpPr>
        <p:spPr/>
        <p:txBody>
          <a:bodyPr/>
          <a:lstStyle/>
          <a:p>
            <a:fld id="{43310751-2CE3-493C-825F-4D429ECA4958}" type="slidenum">
              <a:rPr lang="en-IN" smtClean="0"/>
              <a:t>12</a:t>
            </a:fld>
            <a:endParaRPr lang="en-IN"/>
          </a:p>
        </p:txBody>
      </p:sp>
      <p:sp>
        <p:nvSpPr>
          <p:cNvPr id="7" name="Google Shape;155;p21">
            <a:extLst>
              <a:ext uri="{FF2B5EF4-FFF2-40B4-BE49-F238E27FC236}">
                <a16:creationId xmlns:a16="http://schemas.microsoft.com/office/drawing/2014/main" id="{9BC779B1-D7B6-4D03-ABB2-1F41BB049166}"/>
              </a:ext>
            </a:extLst>
          </p:cNvPr>
          <p:cNvSpPr txBox="1">
            <a:spLocks/>
          </p:cNvSpPr>
          <p:nvPr/>
        </p:nvSpPr>
        <p:spPr>
          <a:xfrm>
            <a:off x="1548610" y="736553"/>
            <a:ext cx="7321530" cy="49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1828800" marR="0" lvl="0" indent="457200"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GB" sz="2800" b="1" kern="0" dirty="0">
                <a:solidFill>
                  <a:srgbClr val="0091EA"/>
                </a:solidFill>
              </a:rPr>
              <a:t>SOFTWARE DESCRIPTION</a:t>
            </a:r>
            <a:endParaRPr kumimoji="0" lang="en-GB" sz="2800" b="1" i="0" u="none" strike="noStrike" kern="0" cap="none" spc="0" normalizeH="0" baseline="0" noProof="0" dirty="0">
              <a:ln>
                <a:noFill/>
              </a:ln>
              <a:solidFill>
                <a:srgbClr val="0091EA"/>
              </a:solidFill>
              <a:effectLst/>
              <a:uLnTx/>
              <a:uFillTx/>
              <a:latin typeface="Roboto Slab"/>
              <a:ea typeface="Roboto Slab"/>
              <a:sym typeface="Roboto Slab"/>
            </a:endParaRPr>
          </a:p>
        </p:txBody>
      </p:sp>
      <p:pic>
        <p:nvPicPr>
          <p:cNvPr id="8" name="Picture 7">
            <a:extLst>
              <a:ext uri="{FF2B5EF4-FFF2-40B4-BE49-F238E27FC236}">
                <a16:creationId xmlns:a16="http://schemas.microsoft.com/office/drawing/2014/main" id="{6819E733-F931-4274-8C5F-7B3925FC0741}"/>
              </a:ext>
            </a:extLst>
          </p:cNvPr>
          <p:cNvPicPr>
            <a:picLocks noChangeAspect="1"/>
          </p:cNvPicPr>
          <p:nvPr/>
        </p:nvPicPr>
        <p:blipFill>
          <a:blip r:embed="rId2"/>
          <a:stretch>
            <a:fillRect/>
          </a:stretch>
        </p:blipFill>
        <p:spPr>
          <a:xfrm>
            <a:off x="458408" y="1066413"/>
            <a:ext cx="3580192" cy="2838950"/>
          </a:xfrm>
          <a:prstGeom prst="rect">
            <a:avLst/>
          </a:prstGeom>
        </p:spPr>
      </p:pic>
      <p:pic>
        <p:nvPicPr>
          <p:cNvPr id="9" name="Picture 8">
            <a:extLst>
              <a:ext uri="{FF2B5EF4-FFF2-40B4-BE49-F238E27FC236}">
                <a16:creationId xmlns:a16="http://schemas.microsoft.com/office/drawing/2014/main" id="{2CC6350C-E887-4075-9AC1-0B0DBD8483D2}"/>
              </a:ext>
            </a:extLst>
          </p:cNvPr>
          <p:cNvPicPr>
            <a:picLocks noChangeAspect="1"/>
          </p:cNvPicPr>
          <p:nvPr/>
        </p:nvPicPr>
        <p:blipFill>
          <a:blip r:embed="rId3"/>
          <a:stretch>
            <a:fillRect/>
          </a:stretch>
        </p:blipFill>
        <p:spPr>
          <a:xfrm>
            <a:off x="4515393" y="1802999"/>
            <a:ext cx="3580191" cy="1741390"/>
          </a:xfrm>
          <a:prstGeom prst="rect">
            <a:avLst/>
          </a:prstGeom>
        </p:spPr>
      </p:pic>
      <p:pic>
        <p:nvPicPr>
          <p:cNvPr id="10" name="Picture 9">
            <a:extLst>
              <a:ext uri="{FF2B5EF4-FFF2-40B4-BE49-F238E27FC236}">
                <a16:creationId xmlns:a16="http://schemas.microsoft.com/office/drawing/2014/main" id="{84F91C66-FB13-407F-9F5D-2953C18D3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1368521"/>
            <a:ext cx="3877808" cy="2423630"/>
          </a:xfrm>
          <a:prstGeom prst="rect">
            <a:avLst/>
          </a:prstGeom>
        </p:spPr>
      </p:pic>
      <p:sp>
        <p:nvSpPr>
          <p:cNvPr id="13" name="Text Placeholder 20">
            <a:extLst>
              <a:ext uri="{FF2B5EF4-FFF2-40B4-BE49-F238E27FC236}">
                <a16:creationId xmlns:a16="http://schemas.microsoft.com/office/drawing/2014/main" id="{26BA4235-9E22-4A71-898E-ABBF9E617686}"/>
              </a:ext>
            </a:extLst>
          </p:cNvPr>
          <p:cNvSpPr txBox="1">
            <a:spLocks/>
          </p:cNvSpPr>
          <p:nvPr/>
        </p:nvSpPr>
        <p:spPr>
          <a:xfrm>
            <a:off x="869682" y="4039913"/>
            <a:ext cx="3349035" cy="22215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100" dirty="0">
                <a:latin typeface="Times New Roman" panose="02020603050405020304" pitchFamily="18" charset="0"/>
                <a:cs typeface="Times New Roman" panose="02020603050405020304" pitchFamily="18" charset="0"/>
              </a:rPr>
              <a:t>Arduino IDE (Integrated Development Environment) is an open-source software used for programming Arduino boards.</a:t>
            </a:r>
          </a:p>
          <a:p>
            <a:pPr algn="just"/>
            <a:endParaRPr lang="en-US" sz="2100" dirty="0">
              <a:latin typeface="Times New Roman" panose="02020603050405020304" pitchFamily="18" charset="0"/>
              <a:cs typeface="Times New Roman" panose="02020603050405020304" pitchFamily="18" charset="0"/>
            </a:endParaRPr>
          </a:p>
        </p:txBody>
      </p:sp>
      <p:sp>
        <p:nvSpPr>
          <p:cNvPr id="14" name="Content Placeholder 19">
            <a:extLst>
              <a:ext uri="{FF2B5EF4-FFF2-40B4-BE49-F238E27FC236}">
                <a16:creationId xmlns:a16="http://schemas.microsoft.com/office/drawing/2014/main" id="{5675D7D7-0EA4-4C5D-970B-E8926B05AF07}"/>
              </a:ext>
            </a:extLst>
          </p:cNvPr>
          <p:cNvSpPr txBox="1">
            <a:spLocks/>
          </p:cNvSpPr>
          <p:nvPr/>
        </p:nvSpPr>
        <p:spPr>
          <a:xfrm>
            <a:off x="4641669" y="4039913"/>
            <a:ext cx="3361510" cy="22215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100" dirty="0">
                <a:latin typeface="Times New Roman" panose="02020603050405020304" pitchFamily="18" charset="0"/>
                <a:cs typeface="Times New Roman" panose="02020603050405020304" pitchFamily="18" charset="0"/>
              </a:rPr>
              <a:t>Sinric Cloud is a platform that enables the development of smart home applications, allowing users to control their smart devices.</a:t>
            </a:r>
            <a:endParaRPr lang="en-IN" sz="2100" dirty="0">
              <a:latin typeface="Times New Roman" panose="02020603050405020304" pitchFamily="18" charset="0"/>
              <a:cs typeface="Times New Roman" panose="02020603050405020304" pitchFamily="18" charset="0"/>
            </a:endParaRPr>
          </a:p>
        </p:txBody>
      </p:sp>
      <p:sp>
        <p:nvSpPr>
          <p:cNvPr id="16" name="Title 18">
            <a:extLst>
              <a:ext uri="{FF2B5EF4-FFF2-40B4-BE49-F238E27FC236}">
                <a16:creationId xmlns:a16="http://schemas.microsoft.com/office/drawing/2014/main" id="{4374682F-57CF-427D-8302-B27FC4D9097C}"/>
              </a:ext>
            </a:extLst>
          </p:cNvPr>
          <p:cNvSpPr txBox="1">
            <a:spLocks/>
          </p:cNvSpPr>
          <p:nvPr/>
        </p:nvSpPr>
        <p:spPr>
          <a:xfrm>
            <a:off x="8426131" y="4039913"/>
            <a:ext cx="3605077" cy="13054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100" dirty="0">
                <a:latin typeface="Times New Roman" panose="02020603050405020304" pitchFamily="18" charset="0"/>
                <a:cs typeface="Times New Roman" panose="02020603050405020304" pitchFamily="18" charset="0"/>
              </a:rPr>
              <a:t>Google Assistant and Alexa are popular voice assistants developed by Google and Amazon, respectively.</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6463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667588-BCDA-43AF-B6A2-35AB972C7FC3}"/>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2AA0A1EC-9200-446B-9E44-72A3A44572DD}"/>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F3F0CB43-8159-4A71-9C60-00924A4F5B44}"/>
              </a:ext>
            </a:extLst>
          </p:cNvPr>
          <p:cNvSpPr>
            <a:spLocks noGrp="1"/>
          </p:cNvSpPr>
          <p:nvPr>
            <p:ph type="sldNum" sz="quarter" idx="12"/>
          </p:nvPr>
        </p:nvSpPr>
        <p:spPr/>
        <p:txBody>
          <a:bodyPr/>
          <a:lstStyle/>
          <a:p>
            <a:fld id="{43310751-2CE3-493C-825F-4D429ECA4958}" type="slidenum">
              <a:rPr lang="en-IN" smtClean="0"/>
              <a:t>13</a:t>
            </a:fld>
            <a:endParaRPr lang="en-IN"/>
          </a:p>
        </p:txBody>
      </p:sp>
      <p:sp>
        <p:nvSpPr>
          <p:cNvPr id="7" name="Google Shape;155;p21">
            <a:extLst>
              <a:ext uri="{FF2B5EF4-FFF2-40B4-BE49-F238E27FC236}">
                <a16:creationId xmlns:a16="http://schemas.microsoft.com/office/drawing/2014/main" id="{D3549562-431A-46EE-814C-22F594CB3424}"/>
              </a:ext>
            </a:extLst>
          </p:cNvPr>
          <p:cNvSpPr txBox="1">
            <a:spLocks/>
          </p:cNvSpPr>
          <p:nvPr/>
        </p:nvSpPr>
        <p:spPr>
          <a:xfrm>
            <a:off x="1043513" y="745262"/>
            <a:ext cx="7321530" cy="49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1828800" marR="0" lvl="0" indent="457200" defTabSz="914400" rtl="0" eaLnBrk="1" fontAlgn="auto" latinLnBrk="0" hangingPunct="1">
              <a:lnSpc>
                <a:spcPct val="100000"/>
              </a:lnSpc>
              <a:spcBef>
                <a:spcPts val="0"/>
              </a:spcBef>
              <a:spcAft>
                <a:spcPts val="0"/>
              </a:spcAft>
              <a:buClr>
                <a:srgbClr val="0091EA"/>
              </a:buClr>
              <a:buSzPts val="2000"/>
              <a:buFont typeface="Roboto Slab"/>
              <a:buNone/>
              <a:tabLst/>
              <a:defRPr/>
            </a:pPr>
            <a:r>
              <a:rPr lang="en-GB" sz="2800" b="1" kern="0" dirty="0">
                <a:solidFill>
                  <a:srgbClr val="0091EA"/>
                </a:solidFill>
              </a:rPr>
              <a:t>HARDWARE DESCRIPTION</a:t>
            </a:r>
            <a:endParaRPr kumimoji="0" lang="en-GB" sz="2800" b="1" i="0" u="none" strike="noStrike" kern="0" cap="none" spc="0" normalizeH="0" baseline="0" noProof="0" dirty="0">
              <a:ln>
                <a:noFill/>
              </a:ln>
              <a:solidFill>
                <a:srgbClr val="0091EA"/>
              </a:solidFill>
              <a:effectLst/>
              <a:uLnTx/>
              <a:uFillTx/>
              <a:latin typeface="Roboto Slab"/>
              <a:ea typeface="Roboto Slab"/>
              <a:sym typeface="Roboto Slab"/>
            </a:endParaRPr>
          </a:p>
        </p:txBody>
      </p:sp>
      <p:pic>
        <p:nvPicPr>
          <p:cNvPr id="8" name="Picture 7">
            <a:extLst>
              <a:ext uri="{FF2B5EF4-FFF2-40B4-BE49-F238E27FC236}">
                <a16:creationId xmlns:a16="http://schemas.microsoft.com/office/drawing/2014/main" id="{D571E16F-EED7-44EE-B93A-2BC2317A7678}"/>
              </a:ext>
            </a:extLst>
          </p:cNvPr>
          <p:cNvPicPr>
            <a:picLocks noChangeAspect="1"/>
          </p:cNvPicPr>
          <p:nvPr/>
        </p:nvPicPr>
        <p:blipFill>
          <a:blip r:embed="rId2"/>
          <a:stretch>
            <a:fillRect/>
          </a:stretch>
        </p:blipFill>
        <p:spPr>
          <a:xfrm>
            <a:off x="1043513" y="1254091"/>
            <a:ext cx="5249111" cy="963251"/>
          </a:xfrm>
          <a:prstGeom prst="rect">
            <a:avLst/>
          </a:prstGeom>
        </p:spPr>
      </p:pic>
      <p:pic>
        <p:nvPicPr>
          <p:cNvPr id="9" name="Picture 8">
            <a:extLst>
              <a:ext uri="{FF2B5EF4-FFF2-40B4-BE49-F238E27FC236}">
                <a16:creationId xmlns:a16="http://schemas.microsoft.com/office/drawing/2014/main" id="{9431F111-774A-4A93-A63A-05B0BF206406}"/>
              </a:ext>
            </a:extLst>
          </p:cNvPr>
          <p:cNvPicPr>
            <a:picLocks noChangeAspect="1"/>
          </p:cNvPicPr>
          <p:nvPr/>
        </p:nvPicPr>
        <p:blipFill>
          <a:blip r:embed="rId3"/>
          <a:stretch>
            <a:fillRect/>
          </a:stretch>
        </p:blipFill>
        <p:spPr>
          <a:xfrm>
            <a:off x="6553838" y="1236662"/>
            <a:ext cx="5279594" cy="963251"/>
          </a:xfrm>
          <a:prstGeom prst="rect">
            <a:avLst/>
          </a:prstGeom>
        </p:spPr>
      </p:pic>
      <p:sp>
        <p:nvSpPr>
          <p:cNvPr id="10" name="Content Placeholder 12">
            <a:extLst>
              <a:ext uri="{FF2B5EF4-FFF2-40B4-BE49-F238E27FC236}">
                <a16:creationId xmlns:a16="http://schemas.microsoft.com/office/drawing/2014/main" id="{5702770E-AA95-41D3-9455-43E5AF626D7E}"/>
              </a:ext>
            </a:extLst>
          </p:cNvPr>
          <p:cNvSpPr txBox="1">
            <a:spLocks/>
          </p:cNvSpPr>
          <p:nvPr/>
        </p:nvSpPr>
        <p:spPr>
          <a:xfrm>
            <a:off x="1043513" y="2156462"/>
            <a:ext cx="5157787"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100" dirty="0">
                <a:latin typeface="Times New Roman" panose="02020603050405020304" pitchFamily="18" charset="0"/>
                <a:cs typeface="Times New Roman" panose="02020603050405020304" pitchFamily="18" charset="0"/>
              </a:rPr>
              <a:t>Lora Module REYAX RYLR998 - 1</a:t>
            </a:r>
          </a:p>
          <a:p>
            <a:r>
              <a:rPr lang="en-IN" sz="2100" dirty="0">
                <a:latin typeface="Times New Roman" panose="02020603050405020304" pitchFamily="18" charset="0"/>
                <a:cs typeface="Times New Roman" panose="02020603050405020304" pitchFamily="18" charset="0"/>
              </a:rPr>
              <a:t>ESP8266 NodeMCU  - 1</a:t>
            </a:r>
          </a:p>
          <a:p>
            <a:r>
              <a:rPr lang="en-IN" sz="2100" dirty="0">
                <a:latin typeface="Times New Roman" panose="02020603050405020304" pitchFamily="18" charset="0"/>
                <a:cs typeface="Times New Roman" panose="02020603050405020304" pitchFamily="18" charset="0"/>
              </a:rPr>
              <a:t>1k Resistors - 2</a:t>
            </a:r>
          </a:p>
          <a:p>
            <a:r>
              <a:rPr lang="en-IN" sz="2100" dirty="0">
                <a:latin typeface="Times New Roman" panose="02020603050405020304" pitchFamily="18" charset="0"/>
                <a:cs typeface="Times New Roman" panose="02020603050405020304" pitchFamily="18" charset="0"/>
              </a:rPr>
              <a:t> 4.7k Resistor - 1</a:t>
            </a:r>
          </a:p>
          <a:p>
            <a:r>
              <a:rPr lang="en-IN" sz="2100" dirty="0">
                <a:latin typeface="Times New Roman" panose="02020603050405020304" pitchFamily="18" charset="0"/>
                <a:cs typeface="Times New Roman" panose="02020603050405020304" pitchFamily="18" charset="0"/>
              </a:rPr>
              <a:t>10k Resistor - 1</a:t>
            </a:r>
          </a:p>
          <a:p>
            <a:r>
              <a:rPr lang="en-IN" sz="2100" dirty="0">
                <a:latin typeface="Times New Roman" panose="02020603050405020304" pitchFamily="18" charset="0"/>
                <a:cs typeface="Times New Roman" panose="02020603050405020304" pitchFamily="18" charset="0"/>
              </a:rPr>
              <a:t>5-mm LED - 2</a:t>
            </a:r>
          </a:p>
          <a:p>
            <a:r>
              <a:rPr lang="en-IN" sz="2100" dirty="0">
                <a:latin typeface="Times New Roman" panose="02020603050405020304" pitchFamily="18" charset="0"/>
                <a:cs typeface="Times New Roman" panose="02020603050405020304" pitchFamily="18" charset="0"/>
              </a:rPr>
              <a:t>0.96" OLED Display - 1</a:t>
            </a:r>
          </a:p>
          <a:p>
            <a:r>
              <a:rPr lang="en-IN" sz="2100" dirty="0">
                <a:latin typeface="Times New Roman" panose="02020603050405020304" pitchFamily="18" charset="0"/>
                <a:cs typeface="Times New Roman" panose="02020603050405020304" pitchFamily="18" charset="0"/>
              </a:rPr>
              <a:t>Push button - 5</a:t>
            </a:r>
          </a:p>
          <a:p>
            <a:endParaRPr lang="en-IN" sz="2100" dirty="0">
              <a:latin typeface="Times New Roman" panose="02020603050405020304" pitchFamily="18" charset="0"/>
              <a:cs typeface="Times New Roman" panose="02020603050405020304" pitchFamily="18" charset="0"/>
            </a:endParaRPr>
          </a:p>
        </p:txBody>
      </p:sp>
      <p:sp>
        <p:nvSpPr>
          <p:cNvPr id="11" name="Content Placeholder 14">
            <a:extLst>
              <a:ext uri="{FF2B5EF4-FFF2-40B4-BE49-F238E27FC236}">
                <a16:creationId xmlns:a16="http://schemas.microsoft.com/office/drawing/2014/main" id="{C236A5F6-3B1D-4A63-9D28-0A5E00C21FFF}"/>
              </a:ext>
            </a:extLst>
          </p:cNvPr>
          <p:cNvSpPr txBox="1">
            <a:spLocks/>
          </p:cNvSpPr>
          <p:nvPr/>
        </p:nvSpPr>
        <p:spPr>
          <a:xfrm>
            <a:off x="6553838" y="2156462"/>
            <a:ext cx="5183188"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Times New Roman" panose="02020603050405020304" pitchFamily="18" charset="0"/>
                <a:cs typeface="Times New Roman" panose="02020603050405020304" pitchFamily="18" charset="0"/>
              </a:rPr>
              <a:t>Lora Module REYAX RYLR998 - 1</a:t>
            </a:r>
          </a:p>
          <a:p>
            <a:r>
              <a:rPr lang="en-US" sz="2100" dirty="0">
                <a:latin typeface="Times New Roman" panose="02020603050405020304" pitchFamily="18" charset="0"/>
                <a:cs typeface="Times New Roman" panose="02020603050405020304" pitchFamily="18" charset="0"/>
              </a:rPr>
              <a:t>Arduino UNO - 1</a:t>
            </a:r>
          </a:p>
          <a:p>
            <a:r>
              <a:rPr lang="en-US" sz="2100" dirty="0">
                <a:latin typeface="Times New Roman" panose="02020603050405020304" pitchFamily="18" charset="0"/>
                <a:cs typeface="Times New Roman" panose="02020603050405020304" pitchFamily="18" charset="0"/>
              </a:rPr>
              <a:t>5v 4-channel Relay Module - 1</a:t>
            </a:r>
          </a:p>
          <a:p>
            <a:r>
              <a:rPr lang="en-US" sz="2100" dirty="0">
                <a:latin typeface="Times New Roman" panose="02020603050405020304" pitchFamily="18" charset="0"/>
                <a:cs typeface="Times New Roman" panose="02020603050405020304" pitchFamily="18" charset="0"/>
              </a:rPr>
              <a:t>2k Resistor - 1</a:t>
            </a:r>
          </a:p>
          <a:p>
            <a:r>
              <a:rPr lang="en-US" sz="2100" dirty="0">
                <a:latin typeface="Times New Roman" panose="02020603050405020304" pitchFamily="18" charset="0"/>
                <a:cs typeface="Times New Roman" panose="02020603050405020304" pitchFamily="18" charset="0"/>
              </a:rPr>
              <a:t>4.7k Resistor - 1</a:t>
            </a:r>
          </a:p>
          <a:p>
            <a:r>
              <a:rPr lang="en-US" sz="2100" dirty="0">
                <a:latin typeface="Times New Roman" panose="02020603050405020304" pitchFamily="18" charset="0"/>
                <a:cs typeface="Times New Roman" panose="02020603050405020304" pitchFamily="18" charset="0"/>
              </a:rPr>
              <a:t>5-mm LED - 1</a:t>
            </a:r>
          </a:p>
          <a:p>
            <a:r>
              <a:rPr lang="en-US" sz="2100" dirty="0">
                <a:latin typeface="Times New Roman" panose="02020603050405020304" pitchFamily="18" charset="0"/>
                <a:cs typeface="Times New Roman" panose="02020603050405020304" pitchFamily="18" charset="0"/>
              </a:rPr>
              <a:t>Push Buttons or Switch - 4</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9097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95064F-31DF-4844-8AC3-5E853725A34D}"/>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57C7FDDB-C2A6-43A2-954C-87F0160A8A4B}"/>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D6EE561B-65C3-4099-8077-E5B4BBE983E2}"/>
              </a:ext>
            </a:extLst>
          </p:cNvPr>
          <p:cNvSpPr>
            <a:spLocks noGrp="1"/>
          </p:cNvSpPr>
          <p:nvPr>
            <p:ph type="sldNum" sz="quarter" idx="12"/>
          </p:nvPr>
        </p:nvSpPr>
        <p:spPr/>
        <p:txBody>
          <a:bodyPr/>
          <a:lstStyle/>
          <a:p>
            <a:fld id="{43310751-2CE3-493C-825F-4D429ECA4958}" type="slidenum">
              <a:rPr lang="en-IN" smtClean="0"/>
              <a:t>14</a:t>
            </a:fld>
            <a:endParaRPr lang="en-IN"/>
          </a:p>
        </p:txBody>
      </p:sp>
      <p:sp>
        <p:nvSpPr>
          <p:cNvPr id="7" name="Google Shape;155;p21">
            <a:extLst>
              <a:ext uri="{FF2B5EF4-FFF2-40B4-BE49-F238E27FC236}">
                <a16:creationId xmlns:a16="http://schemas.microsoft.com/office/drawing/2014/main" id="{DFE843EC-F257-4411-BD56-78CC43FB14F2}"/>
              </a:ext>
            </a:extLst>
          </p:cNvPr>
          <p:cNvSpPr txBox="1">
            <a:spLocks/>
          </p:cNvSpPr>
          <p:nvPr/>
        </p:nvSpPr>
        <p:spPr>
          <a:xfrm>
            <a:off x="2168435" y="902015"/>
            <a:ext cx="8393304" cy="49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1828800" marR="0" lvl="0" indent="457200"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GB" sz="2800" b="1" i="0" u="none" strike="noStrike" kern="0" cap="none" spc="0" normalizeH="0" baseline="0" noProof="0" dirty="0">
                <a:ln>
                  <a:noFill/>
                </a:ln>
                <a:solidFill>
                  <a:srgbClr val="0091EA"/>
                </a:solidFill>
                <a:effectLst/>
                <a:uLnTx/>
                <a:uFillTx/>
                <a:latin typeface="Roboto Slab"/>
                <a:ea typeface="Roboto Slab"/>
                <a:sym typeface="Roboto Slab"/>
              </a:rPr>
              <a:t>IMPLEMENTATION </a:t>
            </a:r>
          </a:p>
        </p:txBody>
      </p:sp>
      <p:sp>
        <p:nvSpPr>
          <p:cNvPr id="9" name="Subtitle 2">
            <a:extLst>
              <a:ext uri="{FF2B5EF4-FFF2-40B4-BE49-F238E27FC236}">
                <a16:creationId xmlns:a16="http://schemas.microsoft.com/office/drawing/2014/main" id="{5FBF8184-A0F5-43B8-B4EA-859E1586F1B4}"/>
              </a:ext>
            </a:extLst>
          </p:cNvPr>
          <p:cNvSpPr>
            <a:spLocks noGrp="1"/>
          </p:cNvSpPr>
          <p:nvPr>
            <p:ph type="subTitle" idx="1"/>
          </p:nvPr>
        </p:nvSpPr>
        <p:spPr>
          <a:xfrm>
            <a:off x="2168435" y="1881051"/>
            <a:ext cx="9144000" cy="3516086"/>
          </a:xfrm>
        </p:spPr>
        <p:txBody>
          <a:bodyPr>
            <a:normAutofit/>
          </a:bodyPr>
          <a:lstStyle/>
          <a:p>
            <a:pPr marL="342900" indent="-342900" algn="l">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Design of circuit for the implementation of the project.</a:t>
            </a:r>
          </a:p>
          <a:p>
            <a:pPr marL="342900" indent="-342900" algn="l">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Purchase of component required for the project.</a:t>
            </a:r>
          </a:p>
          <a:p>
            <a:pPr marL="342900" indent="-342900" algn="l">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LoRa module configuration.</a:t>
            </a:r>
          </a:p>
          <a:p>
            <a:pPr marL="342900" indent="-342900" algn="l">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LoRa range test.</a:t>
            </a:r>
          </a:p>
          <a:p>
            <a:pPr marL="342900" indent="-342900" algn="l">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LoRa AT command testing.</a:t>
            </a:r>
          </a:p>
          <a:p>
            <a:pPr marL="342900" indent="-342900" algn="l">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Node MCU Coding.</a:t>
            </a:r>
          </a:p>
          <a:p>
            <a:pPr marL="342900" indent="-342900" algn="l">
              <a:buFont typeface="Arial" panose="020B0604020202020204" pitchFamily="34" charset="0"/>
              <a:buChar char="•"/>
            </a:pPr>
            <a:r>
              <a:rPr lang="en-IN" sz="2100" dirty="0">
                <a:latin typeface="Times New Roman" panose="02020603050405020304" pitchFamily="18" charset="0"/>
                <a:cs typeface="Times New Roman" panose="02020603050405020304" pitchFamily="18" charset="0"/>
              </a:rPr>
              <a:t>Cloud configuration and </a:t>
            </a:r>
            <a:r>
              <a:rPr lang="en-IN" sz="2100">
                <a:latin typeface="Times New Roman" panose="02020603050405020304" pitchFamily="18" charset="0"/>
                <a:cs typeface="Times New Roman" panose="02020603050405020304" pitchFamily="18" charset="0"/>
              </a:rPr>
              <a:t>application building.</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248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E0EE80-B0CD-40C5-B756-33E944C8550C}"/>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1A78A2EE-F7E9-4D78-9259-A38C460CC6BE}"/>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8103FA5E-95AC-478B-AEF1-8B08EF2DD99F}"/>
              </a:ext>
            </a:extLst>
          </p:cNvPr>
          <p:cNvSpPr>
            <a:spLocks noGrp="1"/>
          </p:cNvSpPr>
          <p:nvPr>
            <p:ph type="sldNum" sz="quarter" idx="12"/>
          </p:nvPr>
        </p:nvSpPr>
        <p:spPr/>
        <p:txBody>
          <a:bodyPr/>
          <a:lstStyle/>
          <a:p>
            <a:fld id="{43310751-2CE3-493C-825F-4D429ECA4958}" type="slidenum">
              <a:rPr lang="en-IN" smtClean="0"/>
              <a:t>15</a:t>
            </a:fld>
            <a:endParaRPr lang="en-IN"/>
          </a:p>
        </p:txBody>
      </p:sp>
      <p:sp>
        <p:nvSpPr>
          <p:cNvPr id="7" name="TextBox 6">
            <a:extLst>
              <a:ext uri="{FF2B5EF4-FFF2-40B4-BE49-F238E27FC236}">
                <a16:creationId xmlns:a16="http://schemas.microsoft.com/office/drawing/2014/main" id="{AF42EF39-2E53-4102-AC55-41ECE49D8896}"/>
              </a:ext>
            </a:extLst>
          </p:cNvPr>
          <p:cNvSpPr txBox="1"/>
          <p:nvPr/>
        </p:nvSpPr>
        <p:spPr>
          <a:xfrm>
            <a:off x="1753299" y="667571"/>
            <a:ext cx="8372213" cy="523220"/>
          </a:xfrm>
          <a:prstGeom prst="rect">
            <a:avLst/>
          </a:prstGeom>
          <a:noFill/>
        </p:spPr>
        <p:txBody>
          <a:bodyPr wrap="square">
            <a:spAutoFit/>
          </a:bodyPr>
          <a:lstStyle/>
          <a:p>
            <a:pPr algn="ctr"/>
            <a:r>
              <a:rPr kumimoji="0" lang="en-GB" sz="2800" b="1" i="0" u="none" strike="noStrike" kern="0" cap="none" spc="0" normalizeH="0" baseline="0" noProof="0" dirty="0">
                <a:ln>
                  <a:noFill/>
                </a:ln>
                <a:solidFill>
                  <a:srgbClr val="0091EA"/>
                </a:solidFill>
                <a:effectLst/>
                <a:uLnTx/>
                <a:uFillTx/>
                <a:latin typeface="Times New Roman"/>
                <a:ea typeface="Times New Roman"/>
                <a:cs typeface="Times New Roman"/>
                <a:sym typeface="Times New Roman"/>
              </a:rPr>
              <a:t>FINAL PROJECT SETUP</a:t>
            </a:r>
            <a:endParaRPr lang="en-IN" dirty="0"/>
          </a:p>
        </p:txBody>
      </p:sp>
      <p:pic>
        <p:nvPicPr>
          <p:cNvPr id="9" name="Picture 8">
            <a:extLst>
              <a:ext uri="{FF2B5EF4-FFF2-40B4-BE49-F238E27FC236}">
                <a16:creationId xmlns:a16="http://schemas.microsoft.com/office/drawing/2014/main" id="{DBE40233-9C36-49A4-8799-64F0B60357F1}"/>
              </a:ext>
            </a:extLst>
          </p:cNvPr>
          <p:cNvPicPr>
            <a:picLocks noChangeAspect="1"/>
          </p:cNvPicPr>
          <p:nvPr/>
        </p:nvPicPr>
        <p:blipFill rotWithShape="1">
          <a:blip r:embed="rId2">
            <a:extLst>
              <a:ext uri="{28A0092B-C50C-407E-A947-70E740481C1C}">
                <a14:useLocalDpi xmlns:a14="http://schemas.microsoft.com/office/drawing/2010/main" val="0"/>
              </a:ext>
            </a:extLst>
          </a:blip>
          <a:srcRect l="33255" t="27768" r="29395" b="21346"/>
          <a:stretch/>
        </p:blipFill>
        <p:spPr>
          <a:xfrm>
            <a:off x="1367405" y="1451293"/>
            <a:ext cx="2306973" cy="4186108"/>
          </a:xfrm>
          <a:prstGeom prst="rect">
            <a:avLst/>
          </a:prstGeom>
        </p:spPr>
      </p:pic>
      <p:pic>
        <p:nvPicPr>
          <p:cNvPr id="11" name="Picture 10">
            <a:extLst>
              <a:ext uri="{FF2B5EF4-FFF2-40B4-BE49-F238E27FC236}">
                <a16:creationId xmlns:a16="http://schemas.microsoft.com/office/drawing/2014/main" id="{2ECEE524-34F3-4D8B-8D66-491A9A7765FF}"/>
              </a:ext>
            </a:extLst>
          </p:cNvPr>
          <p:cNvPicPr>
            <a:picLocks noChangeAspect="1"/>
          </p:cNvPicPr>
          <p:nvPr/>
        </p:nvPicPr>
        <p:blipFill rotWithShape="1">
          <a:blip r:embed="rId3">
            <a:extLst>
              <a:ext uri="{28A0092B-C50C-407E-A947-70E740481C1C}">
                <a14:useLocalDpi xmlns:a14="http://schemas.microsoft.com/office/drawing/2010/main" val="0"/>
              </a:ext>
            </a:extLst>
          </a:blip>
          <a:srcRect l="14977" r="11651"/>
          <a:stretch/>
        </p:blipFill>
        <p:spPr>
          <a:xfrm>
            <a:off x="6635692" y="1451293"/>
            <a:ext cx="3657600" cy="4060274"/>
          </a:xfrm>
          <a:prstGeom prst="rect">
            <a:avLst/>
          </a:prstGeom>
        </p:spPr>
      </p:pic>
    </p:spTree>
    <p:extLst>
      <p:ext uri="{BB962C8B-B14F-4D97-AF65-F5344CB8AC3E}">
        <p14:creationId xmlns:p14="http://schemas.microsoft.com/office/powerpoint/2010/main" val="98410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E0EE80-B0CD-40C5-B756-33E944C8550C}"/>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1A78A2EE-F7E9-4D78-9259-A38C460CC6BE}"/>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8103FA5E-95AC-478B-AEF1-8B08EF2DD99F}"/>
              </a:ext>
            </a:extLst>
          </p:cNvPr>
          <p:cNvSpPr>
            <a:spLocks noGrp="1"/>
          </p:cNvSpPr>
          <p:nvPr>
            <p:ph type="sldNum" sz="quarter" idx="12"/>
          </p:nvPr>
        </p:nvSpPr>
        <p:spPr/>
        <p:txBody>
          <a:bodyPr/>
          <a:lstStyle/>
          <a:p>
            <a:fld id="{43310751-2CE3-493C-825F-4D429ECA4958}" type="slidenum">
              <a:rPr lang="en-IN" smtClean="0"/>
              <a:t>16</a:t>
            </a:fld>
            <a:endParaRPr lang="en-IN"/>
          </a:p>
        </p:txBody>
      </p:sp>
      <p:sp>
        <p:nvSpPr>
          <p:cNvPr id="7" name="TextBox 6">
            <a:extLst>
              <a:ext uri="{FF2B5EF4-FFF2-40B4-BE49-F238E27FC236}">
                <a16:creationId xmlns:a16="http://schemas.microsoft.com/office/drawing/2014/main" id="{AF42EF39-2E53-4102-AC55-41ECE49D8896}"/>
              </a:ext>
            </a:extLst>
          </p:cNvPr>
          <p:cNvSpPr txBox="1"/>
          <p:nvPr/>
        </p:nvSpPr>
        <p:spPr>
          <a:xfrm>
            <a:off x="1753299" y="667571"/>
            <a:ext cx="8372213" cy="523220"/>
          </a:xfrm>
          <a:prstGeom prst="rect">
            <a:avLst/>
          </a:prstGeom>
          <a:noFill/>
        </p:spPr>
        <p:txBody>
          <a:bodyPr wrap="square">
            <a:spAutoFit/>
          </a:bodyPr>
          <a:lstStyle/>
          <a:p>
            <a:pPr algn="ctr"/>
            <a:r>
              <a:rPr lang="en-GB" sz="2800" b="1" kern="0" dirty="0">
                <a:solidFill>
                  <a:srgbClr val="0091EA"/>
                </a:solidFill>
                <a:latin typeface="Times New Roman"/>
                <a:cs typeface="Times New Roman"/>
                <a:sym typeface="Times New Roman"/>
              </a:rPr>
              <a:t>RESULT</a:t>
            </a:r>
            <a:endParaRPr lang="en-IN" dirty="0"/>
          </a:p>
        </p:txBody>
      </p:sp>
      <p:pic>
        <p:nvPicPr>
          <p:cNvPr id="9" name="Picture 8">
            <a:extLst>
              <a:ext uri="{FF2B5EF4-FFF2-40B4-BE49-F238E27FC236}">
                <a16:creationId xmlns:a16="http://schemas.microsoft.com/office/drawing/2014/main" id="{364CBE47-1194-4136-B19C-43EAC1CA1D70}"/>
              </a:ext>
            </a:extLst>
          </p:cNvPr>
          <p:cNvPicPr>
            <a:picLocks noChangeAspect="1"/>
          </p:cNvPicPr>
          <p:nvPr/>
        </p:nvPicPr>
        <p:blipFill>
          <a:blip r:embed="rId2"/>
          <a:stretch>
            <a:fillRect/>
          </a:stretch>
        </p:blipFill>
        <p:spPr>
          <a:xfrm>
            <a:off x="255165" y="1675637"/>
            <a:ext cx="5098243" cy="3646064"/>
          </a:xfrm>
          <a:prstGeom prst="rect">
            <a:avLst/>
          </a:prstGeom>
        </p:spPr>
      </p:pic>
      <p:pic>
        <p:nvPicPr>
          <p:cNvPr id="11" name="Picture 10">
            <a:extLst>
              <a:ext uri="{FF2B5EF4-FFF2-40B4-BE49-F238E27FC236}">
                <a16:creationId xmlns:a16="http://schemas.microsoft.com/office/drawing/2014/main" id="{E02DDA7D-EBFB-45EB-8D78-B3FE59DC13DD}"/>
              </a:ext>
            </a:extLst>
          </p:cNvPr>
          <p:cNvPicPr>
            <a:picLocks noChangeAspect="1"/>
          </p:cNvPicPr>
          <p:nvPr/>
        </p:nvPicPr>
        <p:blipFill>
          <a:blip r:embed="rId3"/>
          <a:stretch>
            <a:fillRect/>
          </a:stretch>
        </p:blipFill>
        <p:spPr>
          <a:xfrm>
            <a:off x="6838594" y="1675637"/>
            <a:ext cx="4947982" cy="4453646"/>
          </a:xfrm>
          <a:prstGeom prst="rect">
            <a:avLst/>
          </a:prstGeom>
        </p:spPr>
      </p:pic>
    </p:spTree>
    <p:extLst>
      <p:ext uri="{BB962C8B-B14F-4D97-AF65-F5344CB8AC3E}">
        <p14:creationId xmlns:p14="http://schemas.microsoft.com/office/powerpoint/2010/main" val="3867341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639FB-1D6C-4676-A32E-95D210BFB6FD}"/>
              </a:ext>
            </a:extLst>
          </p:cNvPr>
          <p:cNvSpPr>
            <a:spLocks noGrp="1"/>
          </p:cNvSpPr>
          <p:nvPr>
            <p:ph type="ctrTitle"/>
          </p:nvPr>
        </p:nvSpPr>
        <p:spPr>
          <a:xfrm>
            <a:off x="2346960" y="-2812"/>
            <a:ext cx="7498080" cy="1089614"/>
          </a:xfrm>
        </p:spPr>
        <p:txBody>
          <a:bodyPr>
            <a:normAutofit/>
          </a:bodyPr>
          <a:lstStyle/>
          <a:p>
            <a:r>
              <a:rPr lang="en-GB" sz="2800" b="1" kern="0" dirty="0">
                <a:solidFill>
                  <a:srgbClr val="0091EA"/>
                </a:solidFill>
                <a:latin typeface="Times New Roman"/>
                <a:cs typeface="Times New Roman"/>
                <a:sym typeface="Times New Roman"/>
              </a:rPr>
              <a:t>RANGE TEST RESULT</a:t>
            </a:r>
            <a:br>
              <a:rPr lang="en-IN" sz="2800" dirty="0"/>
            </a:br>
            <a:endParaRPr lang="en-IN" sz="2800" dirty="0"/>
          </a:p>
        </p:txBody>
      </p:sp>
      <p:sp>
        <p:nvSpPr>
          <p:cNvPr id="4" name="Date Placeholder 3">
            <a:extLst>
              <a:ext uri="{FF2B5EF4-FFF2-40B4-BE49-F238E27FC236}">
                <a16:creationId xmlns:a16="http://schemas.microsoft.com/office/drawing/2014/main" id="{09565D85-DD22-4DC2-A222-0AE9FA19A125}"/>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6CE10E11-041E-464F-91C9-4146C39F896C}"/>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90B30A60-FB3F-431A-8B40-68120B1AF737}"/>
              </a:ext>
            </a:extLst>
          </p:cNvPr>
          <p:cNvSpPr>
            <a:spLocks noGrp="1"/>
          </p:cNvSpPr>
          <p:nvPr>
            <p:ph type="sldNum" sz="quarter" idx="12"/>
          </p:nvPr>
        </p:nvSpPr>
        <p:spPr/>
        <p:txBody>
          <a:bodyPr/>
          <a:lstStyle/>
          <a:p>
            <a:fld id="{43310751-2CE3-493C-825F-4D429ECA4958}" type="slidenum">
              <a:rPr lang="en-IN" smtClean="0"/>
              <a:t>17</a:t>
            </a:fld>
            <a:endParaRPr lang="en-IN"/>
          </a:p>
        </p:txBody>
      </p:sp>
      <p:pic>
        <p:nvPicPr>
          <p:cNvPr id="8" name="Picture 7">
            <a:extLst>
              <a:ext uri="{FF2B5EF4-FFF2-40B4-BE49-F238E27FC236}">
                <a16:creationId xmlns:a16="http://schemas.microsoft.com/office/drawing/2014/main" id="{401B13A7-7B31-4FAC-A46A-9C897E92AEFA}"/>
              </a:ext>
            </a:extLst>
          </p:cNvPr>
          <p:cNvPicPr>
            <a:picLocks noChangeAspect="1"/>
          </p:cNvPicPr>
          <p:nvPr/>
        </p:nvPicPr>
        <p:blipFill>
          <a:blip r:embed="rId2"/>
          <a:stretch>
            <a:fillRect/>
          </a:stretch>
        </p:blipFill>
        <p:spPr>
          <a:xfrm>
            <a:off x="2059577" y="866289"/>
            <a:ext cx="8072847" cy="3861316"/>
          </a:xfrm>
          <a:prstGeom prst="rect">
            <a:avLst/>
          </a:prstGeom>
        </p:spPr>
      </p:pic>
      <p:pic>
        <p:nvPicPr>
          <p:cNvPr id="10" name="Picture 9">
            <a:extLst>
              <a:ext uri="{FF2B5EF4-FFF2-40B4-BE49-F238E27FC236}">
                <a16:creationId xmlns:a16="http://schemas.microsoft.com/office/drawing/2014/main" id="{4D9514BB-6FDB-499C-B5CA-7F71AAFDE9FE}"/>
              </a:ext>
            </a:extLst>
          </p:cNvPr>
          <p:cNvPicPr>
            <a:picLocks noChangeAspect="1"/>
          </p:cNvPicPr>
          <p:nvPr/>
        </p:nvPicPr>
        <p:blipFill>
          <a:blip r:embed="rId3"/>
          <a:stretch>
            <a:fillRect/>
          </a:stretch>
        </p:blipFill>
        <p:spPr>
          <a:xfrm>
            <a:off x="2059576" y="4727605"/>
            <a:ext cx="8072848" cy="1733247"/>
          </a:xfrm>
          <a:prstGeom prst="rect">
            <a:avLst/>
          </a:prstGeom>
        </p:spPr>
      </p:pic>
    </p:spTree>
    <p:extLst>
      <p:ext uri="{BB962C8B-B14F-4D97-AF65-F5344CB8AC3E}">
        <p14:creationId xmlns:p14="http://schemas.microsoft.com/office/powerpoint/2010/main" val="182089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311E9F-39FB-44C3-8915-80BFFE6611DC}"/>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540E58E8-254A-4791-ABD5-F1B0DE462B50}"/>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94331842-E5DF-4D43-B1D8-DE974B233663}"/>
              </a:ext>
            </a:extLst>
          </p:cNvPr>
          <p:cNvSpPr>
            <a:spLocks noGrp="1"/>
          </p:cNvSpPr>
          <p:nvPr>
            <p:ph type="sldNum" sz="quarter" idx="12"/>
          </p:nvPr>
        </p:nvSpPr>
        <p:spPr/>
        <p:txBody>
          <a:bodyPr/>
          <a:lstStyle/>
          <a:p>
            <a:fld id="{43310751-2CE3-493C-825F-4D429ECA4958}" type="slidenum">
              <a:rPr lang="en-IN" smtClean="0"/>
              <a:t>18</a:t>
            </a:fld>
            <a:endParaRPr lang="en-IN"/>
          </a:p>
        </p:txBody>
      </p:sp>
      <p:sp>
        <p:nvSpPr>
          <p:cNvPr id="9" name="TextBox 8">
            <a:extLst>
              <a:ext uri="{FF2B5EF4-FFF2-40B4-BE49-F238E27FC236}">
                <a16:creationId xmlns:a16="http://schemas.microsoft.com/office/drawing/2014/main" id="{7E5AEF36-F640-46C1-84EF-2C4E3A1A4FB4}"/>
              </a:ext>
            </a:extLst>
          </p:cNvPr>
          <p:cNvSpPr txBox="1"/>
          <p:nvPr/>
        </p:nvSpPr>
        <p:spPr>
          <a:xfrm>
            <a:off x="4876800" y="826962"/>
            <a:ext cx="3117668" cy="523220"/>
          </a:xfrm>
          <a:prstGeom prst="rect">
            <a:avLst/>
          </a:prstGeom>
          <a:noFill/>
        </p:spPr>
        <p:txBody>
          <a:bodyPr wrap="square">
            <a:spAutoFit/>
          </a:bodyPr>
          <a:lstStyle/>
          <a:p>
            <a:r>
              <a:rPr kumimoji="0" lang="en-GB" sz="2800" b="1" i="0" u="none" strike="noStrike" kern="0" cap="none" spc="0" normalizeH="0" baseline="0" noProof="0" dirty="0">
                <a:ln>
                  <a:noFill/>
                </a:ln>
                <a:solidFill>
                  <a:srgbClr val="0091EA"/>
                </a:solidFill>
                <a:effectLst/>
                <a:uLnTx/>
                <a:uFillTx/>
                <a:latin typeface="Times New Roman"/>
                <a:ea typeface="Times New Roman"/>
                <a:cs typeface="Times New Roman"/>
                <a:sym typeface="Times New Roman"/>
              </a:rPr>
              <a:t>CONCLUTION</a:t>
            </a:r>
            <a:endParaRPr lang="en-IN" dirty="0"/>
          </a:p>
        </p:txBody>
      </p:sp>
      <p:sp>
        <p:nvSpPr>
          <p:cNvPr id="10" name="Subtitle 2">
            <a:extLst>
              <a:ext uri="{FF2B5EF4-FFF2-40B4-BE49-F238E27FC236}">
                <a16:creationId xmlns:a16="http://schemas.microsoft.com/office/drawing/2014/main" id="{C8BD08F4-6EE5-4C8C-A126-34A867DDD3FD}"/>
              </a:ext>
            </a:extLst>
          </p:cNvPr>
          <p:cNvSpPr>
            <a:spLocks noGrp="1"/>
          </p:cNvSpPr>
          <p:nvPr>
            <p:ph type="subTitle" idx="1"/>
          </p:nvPr>
        </p:nvSpPr>
        <p:spPr>
          <a:xfrm>
            <a:off x="1759131" y="1767840"/>
            <a:ext cx="9144000" cy="3498669"/>
          </a:xfrm>
        </p:spPr>
        <p:txBody>
          <a:bodyPr>
            <a:normAutofit/>
          </a:bodyPr>
          <a:lstStyle/>
          <a:p>
            <a:pPr marL="342900" indent="-342900" algn="l">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In conclusion, a LoRa and IoT-based smart irrigation system can offer many benefits for farmers and other stakeholders in the agriculture industry.</a:t>
            </a:r>
          </a:p>
          <a:p>
            <a:pPr algn="l"/>
            <a:endParaRPr lang="en-US" sz="21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By using this model labour cost reduced, increases the crop yield, increase the efficiency, improves the plant health and improves the monitoring and controlling.</a:t>
            </a:r>
          </a:p>
          <a:p>
            <a:pPr algn="l"/>
            <a:endParaRPr lang="en-US" sz="21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 The benefits of long-range, low-power wireless communication make LoRa technology to use at many cases.</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4915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F5D133-27DC-4F3E-B8EF-6717A5077684}"/>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00FA3830-714A-4A61-A050-B5E7007B74AD}"/>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08AB8CAE-F36C-48C2-ABB1-32A65839D6ED}"/>
              </a:ext>
            </a:extLst>
          </p:cNvPr>
          <p:cNvSpPr>
            <a:spLocks noGrp="1"/>
          </p:cNvSpPr>
          <p:nvPr>
            <p:ph type="sldNum" sz="quarter" idx="12"/>
          </p:nvPr>
        </p:nvSpPr>
        <p:spPr/>
        <p:txBody>
          <a:bodyPr/>
          <a:lstStyle/>
          <a:p>
            <a:fld id="{43310751-2CE3-493C-825F-4D429ECA4958}" type="slidenum">
              <a:rPr lang="en-IN" smtClean="0"/>
              <a:t>19</a:t>
            </a:fld>
            <a:endParaRPr lang="en-IN"/>
          </a:p>
        </p:txBody>
      </p:sp>
      <p:sp>
        <p:nvSpPr>
          <p:cNvPr id="8" name="Google Shape;176;p24">
            <a:extLst>
              <a:ext uri="{FF2B5EF4-FFF2-40B4-BE49-F238E27FC236}">
                <a16:creationId xmlns:a16="http://schemas.microsoft.com/office/drawing/2014/main" id="{654FC105-108B-497F-A143-1FAD1E06D00C}"/>
              </a:ext>
            </a:extLst>
          </p:cNvPr>
          <p:cNvSpPr txBox="1">
            <a:spLocks/>
          </p:cNvSpPr>
          <p:nvPr/>
        </p:nvSpPr>
        <p:spPr>
          <a:xfrm>
            <a:off x="2310150" y="729167"/>
            <a:ext cx="7571700" cy="56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600"/>
              </a:spcBef>
              <a:spcAft>
                <a:spcPts val="0"/>
              </a:spcAft>
              <a:buClr>
                <a:srgbClr val="0091EA"/>
              </a:buClr>
              <a:buSzPts val="2000"/>
              <a:buFont typeface="Roboto Slab"/>
              <a:buNone/>
              <a:tabLst/>
              <a:defRPr/>
            </a:pPr>
            <a:r>
              <a:rPr kumimoji="0" lang="en-GB" sz="2800" b="1" i="0" u="none" strike="noStrike" kern="0" cap="none" spc="0" normalizeH="0" baseline="0" noProof="0">
                <a:ln>
                  <a:noFill/>
                </a:ln>
                <a:solidFill>
                  <a:srgbClr val="ACDBF8"/>
                </a:solidFill>
                <a:effectLst/>
                <a:uLnTx/>
                <a:uFillTx/>
                <a:latin typeface="Times New Roman"/>
                <a:ea typeface="Times New Roman"/>
                <a:cs typeface="Times New Roman"/>
                <a:sym typeface="Times New Roman"/>
              </a:rPr>
              <a:t> 		       </a:t>
            </a:r>
            <a:r>
              <a:rPr kumimoji="0" lang="en-GB" sz="2800" b="1" i="0" u="none" strike="noStrike" kern="0" cap="none" spc="0" normalizeH="0" baseline="0" noProof="0">
                <a:ln>
                  <a:noFill/>
                </a:ln>
                <a:solidFill>
                  <a:srgbClr val="0091EA"/>
                </a:solidFill>
                <a:effectLst/>
                <a:uLnTx/>
                <a:uFillTx/>
                <a:latin typeface="Times New Roman"/>
                <a:ea typeface="Times New Roman"/>
                <a:cs typeface="Times New Roman"/>
                <a:sym typeface="Times New Roman"/>
              </a:rPr>
              <a:t>REFERENCES</a:t>
            </a:r>
            <a:endParaRPr kumimoji="0" lang="en-GB" sz="2800" b="1" i="0" u="none" strike="noStrike" kern="0" cap="none" spc="0" normalizeH="0" baseline="0" noProof="0" dirty="0">
              <a:ln>
                <a:noFill/>
              </a:ln>
              <a:solidFill>
                <a:srgbClr val="0091EA"/>
              </a:solidFill>
              <a:effectLst/>
              <a:uLnTx/>
              <a:uFillTx/>
              <a:latin typeface="Times New Roman"/>
              <a:ea typeface="Times New Roman"/>
              <a:cs typeface="Times New Roman"/>
              <a:sym typeface="Times New Roman"/>
            </a:endParaRPr>
          </a:p>
        </p:txBody>
      </p:sp>
      <p:sp>
        <p:nvSpPr>
          <p:cNvPr id="9" name="Google Shape;177;p24">
            <a:extLst>
              <a:ext uri="{FF2B5EF4-FFF2-40B4-BE49-F238E27FC236}">
                <a16:creationId xmlns:a16="http://schemas.microsoft.com/office/drawing/2014/main" id="{289B20C5-C132-4199-9AA3-3543CBF3E727}"/>
              </a:ext>
            </a:extLst>
          </p:cNvPr>
          <p:cNvSpPr txBox="1">
            <a:spLocks/>
          </p:cNvSpPr>
          <p:nvPr/>
        </p:nvSpPr>
        <p:spPr>
          <a:xfrm>
            <a:off x="1179475" y="1653959"/>
            <a:ext cx="9593028" cy="407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pPr marL="457200" marR="0" lvl="0" indent="-342900" algn="just" defTabSz="914400" rtl="0" eaLnBrk="1" fontAlgn="auto" latinLnBrk="0" hangingPunct="1">
              <a:lnSpc>
                <a:spcPct val="100000"/>
              </a:lnSpc>
              <a:spcBef>
                <a:spcPts val="600"/>
              </a:spcBef>
              <a:spcAft>
                <a:spcPts val="0"/>
              </a:spcAft>
              <a:buClr>
                <a:srgbClr val="263238"/>
              </a:buClr>
              <a:buSzPts val="1800"/>
              <a:buFont typeface="Times New Roman"/>
              <a:buAutoNum type="arabicPeriod"/>
              <a:tabLst/>
              <a:defRPr/>
            </a:pPr>
            <a:r>
              <a:rPr kumimoji="0" lang="en-GB" sz="1800" b="0" i="0" u="none" strike="noStrike" kern="0" cap="none" spc="0" normalizeH="0" baseline="0" noProof="0">
                <a:ln>
                  <a:noFill/>
                </a:ln>
                <a:solidFill>
                  <a:srgbClr val="263238"/>
                </a:solidFill>
                <a:effectLst/>
                <a:uLnTx/>
                <a:uFillTx/>
                <a:latin typeface="Times New Roman"/>
                <a:ea typeface="Times New Roman"/>
                <a:cs typeface="Times New Roman"/>
                <a:sym typeface="Times New Roman"/>
              </a:rPr>
              <a:t> Daveev, K. Mitreski, S. Trajkovic, V. Nikolovski and N. Koteli, “IoT agriculture system based on LoRa WAN," 2018 14th IEEE International Workshop on Factory Communication Systems (WFCS), Imperia, 2018.</a:t>
            </a:r>
          </a:p>
          <a:p>
            <a:pPr marL="457200" marR="0" lvl="0" indent="-342900" algn="just" defTabSz="914400" rtl="0" eaLnBrk="1" fontAlgn="auto" latinLnBrk="0" hangingPunct="1">
              <a:lnSpc>
                <a:spcPct val="100000"/>
              </a:lnSpc>
              <a:spcBef>
                <a:spcPts val="0"/>
              </a:spcBef>
              <a:spcAft>
                <a:spcPts val="0"/>
              </a:spcAft>
              <a:buClr>
                <a:srgbClr val="263238"/>
              </a:buClr>
              <a:buSzPts val="1800"/>
              <a:buFont typeface="Times New Roman"/>
              <a:buAutoNum type="arabicPeriod"/>
              <a:tabLst/>
              <a:defRPr/>
            </a:pPr>
            <a:r>
              <a:rPr kumimoji="0" lang="en-GB" sz="1800" b="0" i="0" u="none" strike="noStrike" kern="0" cap="none" spc="0" normalizeH="0" baseline="0" noProof="0">
                <a:ln>
                  <a:noFill/>
                </a:ln>
                <a:solidFill>
                  <a:srgbClr val="263238"/>
                </a:solidFill>
                <a:effectLst/>
                <a:uLnTx/>
                <a:uFillTx/>
                <a:latin typeface="Times New Roman"/>
                <a:ea typeface="Times New Roman"/>
                <a:cs typeface="Times New Roman"/>
                <a:sym typeface="Times New Roman"/>
              </a:rPr>
              <a:t>C. Bouras, A. Gkamas, V. Kokkinos and N. Papachristos, "Using LoRa Technology for IoT Monitoring Systems," 2019 10th International Conference on Networks of the Future (NoF), Rome, Italy, 2019.</a:t>
            </a:r>
          </a:p>
          <a:p>
            <a:pPr marL="457200" marR="0" lvl="0" indent="-342900" algn="just" defTabSz="914400" rtl="0" eaLnBrk="1" fontAlgn="auto" latinLnBrk="0" hangingPunct="1">
              <a:lnSpc>
                <a:spcPct val="115000"/>
              </a:lnSpc>
              <a:spcBef>
                <a:spcPts val="0"/>
              </a:spcBef>
              <a:spcAft>
                <a:spcPts val="0"/>
              </a:spcAft>
              <a:buClr>
                <a:srgbClr val="263238"/>
              </a:buClr>
              <a:buSzPts val="1800"/>
              <a:buFont typeface="Times New Roman"/>
              <a:buAutoNum type="arabicPeriod"/>
              <a:tabLst/>
              <a:defRPr/>
            </a:pPr>
            <a:r>
              <a:rPr kumimoji="0" lang="en-GB" sz="1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C. S. Gaddam and M K. Rai, "A Comparative Study on Various LPWAN and Cellular Communication Technologies for IoT Based Smart Applications," 2018 International Conference on Emerging Trends and Innovations In Engineering And Technological Research (ICETIETR), Ernakulam, 2018,</a:t>
            </a:r>
          </a:p>
          <a:p>
            <a:pPr marL="457200" marR="0" lvl="0" indent="-342900" algn="just" defTabSz="914400" rtl="0" eaLnBrk="1" fontAlgn="auto" latinLnBrk="0" hangingPunct="1">
              <a:lnSpc>
                <a:spcPct val="115000"/>
              </a:lnSpc>
              <a:spcBef>
                <a:spcPts val="0"/>
              </a:spcBef>
              <a:spcAft>
                <a:spcPts val="0"/>
              </a:spcAft>
              <a:buClr>
                <a:srgbClr val="000000"/>
              </a:buClr>
              <a:buSzPts val="1800"/>
              <a:buFont typeface="Times New Roman"/>
              <a:buAutoNum type="arabicPeriod"/>
              <a:tabLst/>
              <a:defRPr/>
            </a:pPr>
            <a:r>
              <a:rPr kumimoji="0" lang="en-GB" sz="18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t> A. Lavric and V Popa, "Internet of Things and LoRa™ Low-Power Wide-Area Networks: A survey," 2017 International  Symposium on Signals, Circuits and Systems (ISSCS), Iasi, 2017</a:t>
            </a:r>
          </a:p>
          <a:p>
            <a:pPr marL="0" marR="0" lvl="0" indent="0" algn="just" defTabSz="914400" rtl="0" eaLnBrk="1" fontAlgn="auto" latinLnBrk="0" hangingPunct="1">
              <a:lnSpc>
                <a:spcPct val="100000"/>
              </a:lnSpc>
              <a:spcBef>
                <a:spcPts val="600"/>
              </a:spcBef>
              <a:spcAft>
                <a:spcPts val="0"/>
              </a:spcAft>
              <a:buClr>
                <a:srgbClr val="CFD8DC"/>
              </a:buClr>
              <a:buSzPts val="2400"/>
              <a:buFont typeface="Source Sans Pro"/>
              <a:buNone/>
              <a:tabLst/>
              <a:defRPr/>
            </a:pPr>
            <a:endParaRPr kumimoji="0" lang="en-GB" sz="2400" b="0" i="0" u="none" strike="noStrike" kern="0" cap="none" spc="0" normalizeH="0" baseline="0" noProof="0" dirty="0">
              <a:ln>
                <a:noFill/>
              </a:ln>
              <a:solidFill>
                <a:srgbClr val="263238"/>
              </a:solidFill>
              <a:effectLst/>
              <a:uLnTx/>
              <a:uFillTx/>
              <a:latin typeface="Source Sans Pro"/>
              <a:ea typeface="Source Sans Pro"/>
              <a:sym typeface="Source Sans Pro"/>
            </a:endParaRPr>
          </a:p>
        </p:txBody>
      </p:sp>
    </p:spTree>
    <p:extLst>
      <p:ext uri="{BB962C8B-B14F-4D97-AF65-F5344CB8AC3E}">
        <p14:creationId xmlns:p14="http://schemas.microsoft.com/office/powerpoint/2010/main" val="270877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C42B183-4DD4-40EB-976D-900D2C76A0A6}"/>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689A8FA8-0E50-4AF2-BA3F-0A043B672EDC}"/>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6D20777D-CC18-4C23-9207-9C725E6BFA07}"/>
              </a:ext>
            </a:extLst>
          </p:cNvPr>
          <p:cNvSpPr>
            <a:spLocks noGrp="1"/>
          </p:cNvSpPr>
          <p:nvPr>
            <p:ph type="sldNum" sz="quarter" idx="12"/>
          </p:nvPr>
        </p:nvSpPr>
        <p:spPr/>
        <p:txBody>
          <a:bodyPr/>
          <a:lstStyle/>
          <a:p>
            <a:fld id="{43310751-2CE3-493C-825F-4D429ECA4958}" type="slidenum">
              <a:rPr lang="en-IN" smtClean="0"/>
              <a:t>2</a:t>
            </a:fld>
            <a:endParaRPr lang="en-IN"/>
          </a:p>
        </p:txBody>
      </p:sp>
      <p:sp>
        <p:nvSpPr>
          <p:cNvPr id="10" name="Google Shape;87;p14">
            <a:extLst>
              <a:ext uri="{FF2B5EF4-FFF2-40B4-BE49-F238E27FC236}">
                <a16:creationId xmlns:a16="http://schemas.microsoft.com/office/drawing/2014/main" id="{B50E4AFC-D0DC-48BD-8AA3-829DB5B15921}"/>
              </a:ext>
            </a:extLst>
          </p:cNvPr>
          <p:cNvSpPr txBox="1">
            <a:spLocks/>
          </p:cNvSpPr>
          <p:nvPr/>
        </p:nvSpPr>
        <p:spPr>
          <a:xfrm>
            <a:off x="2310150" y="327688"/>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GB" sz="2800" b="1" kern="0" dirty="0">
                <a:solidFill>
                  <a:srgbClr val="00B0F0"/>
                </a:solidFill>
                <a:latin typeface="Times New Roman"/>
                <a:ea typeface="Times New Roman"/>
                <a:cs typeface="Times New Roman"/>
                <a:sym typeface="Times New Roman"/>
              </a:rPr>
              <a:t>CONTENT</a:t>
            </a:r>
          </a:p>
        </p:txBody>
      </p:sp>
      <p:sp>
        <p:nvSpPr>
          <p:cNvPr id="11" name="Google Shape;88;p14">
            <a:extLst>
              <a:ext uri="{FF2B5EF4-FFF2-40B4-BE49-F238E27FC236}">
                <a16:creationId xmlns:a16="http://schemas.microsoft.com/office/drawing/2014/main" id="{197180A7-3408-4936-85C8-747F1B5D4CA7}"/>
              </a:ext>
            </a:extLst>
          </p:cNvPr>
          <p:cNvSpPr txBox="1">
            <a:spLocks/>
          </p:cNvSpPr>
          <p:nvPr/>
        </p:nvSpPr>
        <p:spPr>
          <a:xfrm>
            <a:off x="1864680" y="1278945"/>
            <a:ext cx="7571700" cy="4672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2100" kern="0" dirty="0">
                <a:latin typeface="Times New Roman"/>
                <a:ea typeface="Times New Roman"/>
                <a:cs typeface="Times New Roman"/>
                <a:sym typeface="Times New Roman"/>
              </a:rPr>
              <a:t>1. Introduction</a:t>
            </a:r>
          </a:p>
          <a:p>
            <a:pPr marL="0" indent="0">
              <a:buFont typeface="Source Sans Pro"/>
              <a:buNone/>
            </a:pPr>
            <a:r>
              <a:rPr lang="en-US" sz="2100" kern="0" dirty="0">
                <a:latin typeface="Times New Roman"/>
                <a:ea typeface="Times New Roman"/>
                <a:cs typeface="Times New Roman"/>
                <a:sym typeface="Times New Roman"/>
              </a:rPr>
              <a:t>2. Problem statement and objective </a:t>
            </a:r>
          </a:p>
          <a:p>
            <a:pPr marL="0" indent="0">
              <a:buFont typeface="Source Sans Pro"/>
              <a:buNone/>
            </a:pPr>
            <a:r>
              <a:rPr lang="en-US" sz="2100" kern="0" dirty="0">
                <a:latin typeface="Times New Roman"/>
                <a:ea typeface="Times New Roman"/>
                <a:cs typeface="Times New Roman"/>
                <a:sym typeface="Times New Roman"/>
              </a:rPr>
              <a:t>3. Literature review </a:t>
            </a:r>
          </a:p>
          <a:p>
            <a:pPr marL="0" indent="0">
              <a:buFont typeface="Source Sans Pro"/>
              <a:buNone/>
            </a:pPr>
            <a:r>
              <a:rPr lang="en-US" sz="2100" kern="0" dirty="0">
                <a:latin typeface="Times New Roman"/>
                <a:ea typeface="Times New Roman"/>
                <a:cs typeface="Times New Roman"/>
                <a:sym typeface="Times New Roman"/>
              </a:rPr>
              <a:t>4. Block diagram</a:t>
            </a:r>
          </a:p>
          <a:p>
            <a:pPr marL="0" indent="0">
              <a:buFont typeface="Source Sans Pro"/>
              <a:buNone/>
            </a:pPr>
            <a:r>
              <a:rPr lang="en-US" sz="2100" kern="0" dirty="0">
                <a:latin typeface="Times New Roman"/>
                <a:ea typeface="Times New Roman"/>
                <a:cs typeface="Times New Roman"/>
                <a:sym typeface="Times New Roman"/>
              </a:rPr>
              <a:t>5. Working principle</a:t>
            </a:r>
          </a:p>
          <a:p>
            <a:pPr marL="0" indent="0">
              <a:buNone/>
            </a:pPr>
            <a:r>
              <a:rPr lang="en-US" sz="2100" kern="0" dirty="0">
                <a:latin typeface="Times New Roman"/>
                <a:ea typeface="Times New Roman"/>
                <a:cs typeface="Times New Roman"/>
                <a:sym typeface="Times New Roman"/>
              </a:rPr>
              <a:t>6. Software description</a:t>
            </a:r>
          </a:p>
          <a:p>
            <a:pPr marL="0" indent="0">
              <a:buFont typeface="Source Sans Pro"/>
              <a:buNone/>
            </a:pPr>
            <a:r>
              <a:rPr lang="en-US" sz="2100" kern="0" dirty="0">
                <a:latin typeface="Times New Roman"/>
                <a:ea typeface="Times New Roman"/>
                <a:cs typeface="Times New Roman"/>
                <a:sym typeface="Times New Roman"/>
              </a:rPr>
              <a:t>7. Hardware description</a:t>
            </a:r>
          </a:p>
          <a:p>
            <a:pPr marL="0" indent="0">
              <a:buFont typeface="Source Sans Pro"/>
              <a:buNone/>
            </a:pPr>
            <a:r>
              <a:rPr lang="en-US" sz="2100" kern="0" dirty="0">
                <a:latin typeface="Times New Roman"/>
                <a:ea typeface="Times New Roman"/>
                <a:cs typeface="Times New Roman"/>
                <a:sym typeface="Times New Roman"/>
              </a:rPr>
              <a:t>8. Implementation </a:t>
            </a:r>
          </a:p>
          <a:p>
            <a:pPr marL="0" indent="0">
              <a:buFont typeface="Source Sans Pro"/>
              <a:buNone/>
            </a:pPr>
            <a:r>
              <a:rPr lang="en-US" sz="2100" kern="0" dirty="0">
                <a:latin typeface="Times New Roman"/>
                <a:ea typeface="Times New Roman"/>
                <a:cs typeface="Times New Roman"/>
                <a:sym typeface="Times New Roman"/>
              </a:rPr>
              <a:t>9. Final project setup</a:t>
            </a:r>
          </a:p>
          <a:p>
            <a:pPr marL="0" indent="0">
              <a:buFont typeface="Source Sans Pro"/>
              <a:buNone/>
            </a:pPr>
            <a:r>
              <a:rPr lang="en-US" sz="2100" kern="0" dirty="0">
                <a:latin typeface="Times New Roman"/>
                <a:ea typeface="Times New Roman"/>
                <a:cs typeface="Times New Roman"/>
                <a:sym typeface="Times New Roman"/>
              </a:rPr>
              <a:t>10. Result</a:t>
            </a:r>
          </a:p>
          <a:p>
            <a:pPr marL="0" indent="0">
              <a:buFont typeface="Source Sans Pro"/>
              <a:buNone/>
            </a:pPr>
            <a:r>
              <a:rPr lang="en-US" sz="2100" kern="0" dirty="0">
                <a:latin typeface="Times New Roman"/>
                <a:ea typeface="Times New Roman"/>
                <a:cs typeface="Times New Roman"/>
                <a:sym typeface="Times New Roman"/>
              </a:rPr>
              <a:t>11. Conclusion</a:t>
            </a:r>
          </a:p>
          <a:p>
            <a:pPr marL="0" indent="0">
              <a:buFont typeface="Source Sans Pro"/>
              <a:buNone/>
            </a:pPr>
            <a:r>
              <a:rPr lang="en-US" sz="2100" kern="0" dirty="0">
                <a:latin typeface="Times New Roman"/>
                <a:ea typeface="Times New Roman"/>
                <a:cs typeface="Times New Roman"/>
                <a:sym typeface="Times New Roman"/>
              </a:rPr>
              <a:t>12. Reference</a:t>
            </a:r>
          </a:p>
          <a:p>
            <a:pPr marL="0" indent="0">
              <a:buFont typeface="Source Sans Pro"/>
              <a:buNone/>
            </a:pPr>
            <a:endParaRPr lang="en-US" sz="2100" i="1" kern="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796011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AA6128-2844-443F-B70E-1909587D5F88}"/>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692A7253-218B-4DE4-9CF2-DB0F7C8C590B}"/>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53EB04FA-E48E-4FE9-AECD-0429A08ADF69}"/>
              </a:ext>
            </a:extLst>
          </p:cNvPr>
          <p:cNvSpPr>
            <a:spLocks noGrp="1"/>
          </p:cNvSpPr>
          <p:nvPr>
            <p:ph type="sldNum" sz="quarter" idx="12"/>
          </p:nvPr>
        </p:nvSpPr>
        <p:spPr/>
        <p:txBody>
          <a:bodyPr/>
          <a:lstStyle/>
          <a:p>
            <a:fld id="{43310751-2CE3-493C-825F-4D429ECA4958}" type="slidenum">
              <a:rPr lang="en-IN" smtClean="0"/>
              <a:t>20</a:t>
            </a:fld>
            <a:endParaRPr lang="en-IN"/>
          </a:p>
        </p:txBody>
      </p:sp>
      <p:sp>
        <p:nvSpPr>
          <p:cNvPr id="7" name="Google Shape;183;p25">
            <a:extLst>
              <a:ext uri="{FF2B5EF4-FFF2-40B4-BE49-F238E27FC236}">
                <a16:creationId xmlns:a16="http://schemas.microsoft.com/office/drawing/2014/main" id="{6ED899C5-80C6-4E9E-9546-1665207F5806}"/>
              </a:ext>
            </a:extLst>
          </p:cNvPr>
          <p:cNvSpPr txBox="1">
            <a:spLocks/>
          </p:cNvSpPr>
          <p:nvPr/>
        </p:nvSpPr>
        <p:spPr>
          <a:xfrm>
            <a:off x="1421235" y="2269200"/>
            <a:ext cx="77724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GB" sz="6000" b="1" i="0" u="none" strike="noStrike" kern="0" cap="none" spc="0" normalizeH="0" baseline="0" noProof="0">
                <a:ln>
                  <a:noFill/>
                </a:ln>
                <a:solidFill>
                  <a:srgbClr val="0091EA"/>
                </a:solidFill>
                <a:effectLst/>
                <a:uLnTx/>
                <a:uFillTx/>
                <a:latin typeface="Roboto Slab"/>
                <a:ea typeface="Roboto Slab"/>
                <a:sym typeface="Roboto Slab"/>
              </a:rPr>
              <a:t>           THANK YOU</a:t>
            </a:r>
            <a:endParaRPr kumimoji="0" lang="en-GB" sz="6000" b="1" i="0" u="none" strike="noStrike" kern="0" cap="none" spc="0" normalizeH="0" baseline="0" noProof="0" dirty="0">
              <a:ln>
                <a:noFill/>
              </a:ln>
              <a:solidFill>
                <a:srgbClr val="0091EA"/>
              </a:solidFill>
              <a:effectLst/>
              <a:uLnTx/>
              <a:uFillTx/>
              <a:latin typeface="Roboto Slab"/>
              <a:ea typeface="Roboto Slab"/>
              <a:sym typeface="Roboto Slab"/>
            </a:endParaRPr>
          </a:p>
        </p:txBody>
      </p:sp>
    </p:spTree>
    <p:extLst>
      <p:ext uri="{BB962C8B-B14F-4D97-AF65-F5344CB8AC3E}">
        <p14:creationId xmlns:p14="http://schemas.microsoft.com/office/powerpoint/2010/main" val="3088017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BB0C2F-346F-47F9-80F1-E02032CFDAC0}"/>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433E3D2B-C0B5-4A66-AB27-A10F45C2FC2D}"/>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D2EC1672-A173-4B87-99A6-8DB298999FDF}"/>
              </a:ext>
            </a:extLst>
          </p:cNvPr>
          <p:cNvSpPr>
            <a:spLocks noGrp="1"/>
          </p:cNvSpPr>
          <p:nvPr>
            <p:ph type="sldNum" sz="quarter" idx="12"/>
          </p:nvPr>
        </p:nvSpPr>
        <p:spPr/>
        <p:txBody>
          <a:bodyPr/>
          <a:lstStyle/>
          <a:p>
            <a:fld id="{43310751-2CE3-493C-825F-4D429ECA4958}" type="slidenum">
              <a:rPr lang="en-IN" smtClean="0"/>
              <a:t>3</a:t>
            </a:fld>
            <a:endParaRPr lang="en-IN" dirty="0"/>
          </a:p>
        </p:txBody>
      </p:sp>
      <p:sp>
        <p:nvSpPr>
          <p:cNvPr id="8" name="Google Shape;95;p15">
            <a:extLst>
              <a:ext uri="{FF2B5EF4-FFF2-40B4-BE49-F238E27FC236}">
                <a16:creationId xmlns:a16="http://schemas.microsoft.com/office/drawing/2014/main" id="{F086699C-3BF9-4B8E-A1C6-208CD6726195}"/>
              </a:ext>
            </a:extLst>
          </p:cNvPr>
          <p:cNvSpPr txBox="1">
            <a:spLocks/>
          </p:cNvSpPr>
          <p:nvPr/>
        </p:nvSpPr>
        <p:spPr>
          <a:xfrm>
            <a:off x="1262742" y="1798512"/>
            <a:ext cx="9492343" cy="4027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pPr marL="438150" indent="-342900" algn="just">
              <a:buClrTx/>
              <a:buSzPts val="2100"/>
              <a:buFont typeface="Wingdings" panose="05000000000000000000" pitchFamily="2" charset="2"/>
              <a:buChar char="Ø"/>
            </a:pPr>
            <a:r>
              <a:rPr lang="en-US" sz="2100" kern="0" dirty="0">
                <a:latin typeface="Times New Roman"/>
                <a:ea typeface="Times New Roman"/>
                <a:cs typeface="Times New Roman"/>
                <a:sym typeface="Times New Roman"/>
              </a:rPr>
              <a:t>Water resource one of the most important natural resource problem to be paid more attention in the world in 21st Century.</a:t>
            </a:r>
          </a:p>
          <a:p>
            <a:pPr indent="0" algn="just">
              <a:lnSpc>
                <a:spcPct val="60000"/>
              </a:lnSpc>
              <a:buFont typeface="Source Sans Pro"/>
              <a:buNone/>
            </a:pPr>
            <a:endParaRPr lang="en-US" sz="2100" kern="0" dirty="0">
              <a:latin typeface="Times New Roman"/>
              <a:ea typeface="Times New Roman"/>
              <a:cs typeface="Times New Roman"/>
              <a:sym typeface="Times New Roman"/>
            </a:endParaRPr>
          </a:p>
          <a:p>
            <a:pPr marL="438150" indent="-342900" algn="just">
              <a:buClrTx/>
              <a:buSzPts val="2100"/>
              <a:buFont typeface="Wingdings" panose="05000000000000000000" pitchFamily="2" charset="2"/>
              <a:buChar char="Ø"/>
            </a:pPr>
            <a:r>
              <a:rPr lang="en-US" sz="2100" kern="0" dirty="0">
                <a:latin typeface="Times New Roman"/>
                <a:ea typeface="Times New Roman"/>
                <a:cs typeface="Times New Roman"/>
                <a:sym typeface="Times New Roman"/>
              </a:rPr>
              <a:t>Irrigation method in traditional agriculture has low utilization of water resource with the development of  IoT in this system.</a:t>
            </a:r>
          </a:p>
          <a:p>
            <a:pPr marL="0" indent="0" algn="just">
              <a:buFont typeface="Source Sans Pro"/>
              <a:buNone/>
            </a:pPr>
            <a:endParaRPr lang="en-US" sz="2100" kern="0" dirty="0">
              <a:latin typeface="Times New Roman"/>
              <a:ea typeface="Times New Roman"/>
              <a:cs typeface="Times New Roman"/>
              <a:sym typeface="Times New Roman"/>
            </a:endParaRPr>
          </a:p>
          <a:p>
            <a:pPr marL="438150" indent="-342900" algn="just">
              <a:buClrTx/>
              <a:buSzPts val="2100"/>
              <a:buFont typeface="Wingdings" panose="05000000000000000000" pitchFamily="2" charset="2"/>
              <a:buChar char="Ø"/>
            </a:pPr>
            <a:r>
              <a:rPr lang="en-US" sz="2100" kern="0" dirty="0">
                <a:latin typeface="Times New Roman"/>
                <a:ea typeface="Times New Roman"/>
                <a:cs typeface="Times New Roman"/>
                <a:sym typeface="Times New Roman"/>
              </a:rPr>
              <a:t>In our project irrigation node sends data to cloud through LoRa gateways via wireless transmission. The system can be controlled manually and remotely by mobile applications.</a:t>
            </a:r>
          </a:p>
          <a:p>
            <a:pPr marL="0" indent="0" algn="just">
              <a:buFont typeface="Source Sans Pro"/>
              <a:buNone/>
            </a:pPr>
            <a:endParaRPr lang="en-US" sz="2100" kern="0" dirty="0">
              <a:latin typeface="Times New Roman"/>
              <a:ea typeface="Times New Roman"/>
              <a:cs typeface="Times New Roman"/>
              <a:sym typeface="Times New Roman"/>
            </a:endParaRPr>
          </a:p>
        </p:txBody>
      </p:sp>
      <p:sp>
        <p:nvSpPr>
          <p:cNvPr id="9" name="Google Shape;155;p21">
            <a:extLst>
              <a:ext uri="{FF2B5EF4-FFF2-40B4-BE49-F238E27FC236}">
                <a16:creationId xmlns:a16="http://schemas.microsoft.com/office/drawing/2014/main" id="{B7100DE8-C6F0-42AE-8FDE-521605C5308D}"/>
              </a:ext>
            </a:extLst>
          </p:cNvPr>
          <p:cNvSpPr txBox="1">
            <a:spLocks/>
          </p:cNvSpPr>
          <p:nvPr/>
        </p:nvSpPr>
        <p:spPr>
          <a:xfrm>
            <a:off x="2223063" y="776795"/>
            <a:ext cx="7571700" cy="49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1828800" marR="0" lvl="0" indent="45720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GB" sz="2800" b="1" i="0" u="none" strike="noStrike" kern="0" cap="none" spc="0" normalizeH="0" baseline="0" noProof="0" dirty="0">
                <a:ln>
                  <a:noFill/>
                </a:ln>
                <a:solidFill>
                  <a:srgbClr val="0091EA"/>
                </a:solidFill>
                <a:effectLst/>
                <a:uLnTx/>
                <a:uFillTx/>
                <a:latin typeface="Roboto Slab"/>
                <a:ea typeface="Roboto Slab"/>
                <a:sym typeface="Roboto Slab"/>
              </a:rPr>
              <a:t>INTRODUCTION</a:t>
            </a:r>
          </a:p>
        </p:txBody>
      </p:sp>
    </p:spTree>
    <p:extLst>
      <p:ext uri="{BB962C8B-B14F-4D97-AF65-F5344CB8AC3E}">
        <p14:creationId xmlns:p14="http://schemas.microsoft.com/office/powerpoint/2010/main" val="2244029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6321DE1-A428-44E2-B44C-2404212A0735}"/>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ED84C168-84DE-429E-B041-4FF310517727}"/>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A03DD0D6-F7B1-4849-A13D-D8B157773A8E}"/>
              </a:ext>
            </a:extLst>
          </p:cNvPr>
          <p:cNvSpPr>
            <a:spLocks noGrp="1"/>
          </p:cNvSpPr>
          <p:nvPr>
            <p:ph type="sldNum" sz="quarter" idx="12"/>
          </p:nvPr>
        </p:nvSpPr>
        <p:spPr/>
        <p:txBody>
          <a:bodyPr/>
          <a:lstStyle/>
          <a:p>
            <a:fld id="{43310751-2CE3-493C-825F-4D429ECA4958}" type="slidenum">
              <a:rPr lang="en-IN" smtClean="0"/>
              <a:t>4</a:t>
            </a:fld>
            <a:endParaRPr lang="en-IN"/>
          </a:p>
        </p:txBody>
      </p:sp>
      <p:sp>
        <p:nvSpPr>
          <p:cNvPr id="7" name="Google Shape;101;p16">
            <a:extLst>
              <a:ext uri="{FF2B5EF4-FFF2-40B4-BE49-F238E27FC236}">
                <a16:creationId xmlns:a16="http://schemas.microsoft.com/office/drawing/2014/main" id="{8BB4B02A-0D7B-4C8C-9668-64B60A82DC8E}"/>
              </a:ext>
            </a:extLst>
          </p:cNvPr>
          <p:cNvSpPr txBox="1">
            <a:spLocks/>
          </p:cNvSpPr>
          <p:nvPr/>
        </p:nvSpPr>
        <p:spPr>
          <a:xfrm>
            <a:off x="2507170" y="699025"/>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GB" sz="2800" b="1" kern="0" dirty="0">
                <a:solidFill>
                  <a:srgbClr val="00B0F0"/>
                </a:solidFill>
                <a:latin typeface="Times New Roman"/>
                <a:ea typeface="Times New Roman"/>
                <a:cs typeface="Times New Roman"/>
                <a:sym typeface="Times New Roman"/>
              </a:rPr>
              <a:t>PROBLEM STATEMENT</a:t>
            </a:r>
          </a:p>
        </p:txBody>
      </p:sp>
      <p:sp>
        <p:nvSpPr>
          <p:cNvPr id="8" name="Google Shape;102;p16">
            <a:extLst>
              <a:ext uri="{FF2B5EF4-FFF2-40B4-BE49-F238E27FC236}">
                <a16:creationId xmlns:a16="http://schemas.microsoft.com/office/drawing/2014/main" id="{4813E7DC-E3E1-4A50-9350-E926B86863C0}"/>
              </a:ext>
            </a:extLst>
          </p:cNvPr>
          <p:cNvSpPr txBox="1">
            <a:spLocks/>
          </p:cNvSpPr>
          <p:nvPr/>
        </p:nvSpPr>
        <p:spPr>
          <a:xfrm>
            <a:off x="1431138" y="1909800"/>
            <a:ext cx="8806166" cy="41328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38150" indent="-342900" algn="just">
              <a:spcBef>
                <a:spcPts val="600"/>
              </a:spcBef>
              <a:buSzPts val="2100"/>
              <a:buFont typeface="Wingdings" panose="05000000000000000000" pitchFamily="2" charset="2"/>
              <a:buChar char="Ø"/>
            </a:pPr>
            <a:r>
              <a:rPr lang="en-US" sz="2100">
                <a:latin typeface="Times New Roman"/>
                <a:ea typeface="Times New Roman"/>
                <a:cs typeface="Times New Roman"/>
                <a:sym typeface="Times New Roman"/>
              </a:rPr>
              <a:t>Farmers used to turn ON the bore well in order to deliver the water to the agriculture field and later they need to turn OFF the motor after checking the enough availability of water in the agriculture field.</a:t>
            </a:r>
          </a:p>
          <a:p>
            <a:pPr marL="95250" algn="just">
              <a:spcBef>
                <a:spcPts val="600"/>
              </a:spcBef>
              <a:buSzPts val="2100"/>
            </a:pPr>
            <a:endParaRPr lang="en-US" sz="2100">
              <a:latin typeface="Times New Roman"/>
              <a:ea typeface="Times New Roman"/>
              <a:cs typeface="Times New Roman"/>
              <a:sym typeface="Times New Roman"/>
            </a:endParaRPr>
          </a:p>
          <a:p>
            <a:pPr marL="438150" indent="-342900" algn="just">
              <a:spcBef>
                <a:spcPts val="600"/>
              </a:spcBef>
              <a:buSzPts val="2100"/>
              <a:buFont typeface="Wingdings" panose="05000000000000000000" pitchFamily="2" charset="2"/>
              <a:buChar char="Ø"/>
            </a:pPr>
            <a:r>
              <a:rPr lang="en-US" sz="2100">
                <a:latin typeface="Times New Roman"/>
                <a:ea typeface="Times New Roman"/>
                <a:cs typeface="Times New Roman"/>
                <a:sym typeface="Times New Roman"/>
              </a:rPr>
              <a:t>150-200 farmer dies due to snake bite and animal attack every year while they go to turn ON the motor pump during night time. </a:t>
            </a:r>
          </a:p>
          <a:p>
            <a:pPr marL="438150" indent="-342900" algn="just">
              <a:spcBef>
                <a:spcPts val="600"/>
              </a:spcBef>
              <a:buSzPts val="2100"/>
              <a:buFont typeface="Wingdings" panose="05000000000000000000" pitchFamily="2" charset="2"/>
              <a:buChar char="v"/>
            </a:pPr>
            <a:endParaRPr lang="en-US" sz="2100">
              <a:latin typeface="Times New Roman"/>
              <a:ea typeface="Times New Roman"/>
              <a:cs typeface="Times New Roman"/>
              <a:sym typeface="Times New Roman"/>
            </a:endParaRPr>
          </a:p>
          <a:p>
            <a:pPr marL="438150" indent="-342900" algn="just">
              <a:spcBef>
                <a:spcPts val="600"/>
              </a:spcBef>
              <a:buSzPts val="2100"/>
              <a:buFont typeface="Wingdings" panose="05000000000000000000" pitchFamily="2" charset="2"/>
              <a:buChar char="Ø"/>
            </a:pPr>
            <a:r>
              <a:rPr lang="en-US" sz="2100">
                <a:latin typeface="Times New Roman"/>
                <a:ea typeface="Times New Roman"/>
                <a:cs typeface="Times New Roman"/>
                <a:sym typeface="Times New Roman"/>
              </a:rPr>
              <a:t>Wastage of water due to pipeline breakage and over watering.</a:t>
            </a:r>
          </a:p>
          <a:p>
            <a:pPr marL="457200" algn="just">
              <a:spcBef>
                <a:spcPts val="600"/>
              </a:spcBef>
            </a:pPr>
            <a:endParaRPr lang="en-US" sz="2100">
              <a:latin typeface="Times New Roman"/>
              <a:ea typeface="Times New Roman"/>
              <a:cs typeface="Times New Roman"/>
              <a:sym typeface="Times New Roman"/>
            </a:endParaRPr>
          </a:p>
          <a:p>
            <a:pPr marL="457200" algn="just">
              <a:spcBef>
                <a:spcPts val="600"/>
              </a:spcBef>
            </a:pPr>
            <a:endParaRPr lang="en-US" sz="21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905784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C5532D2-18DF-4589-A9CA-0855B62FBB29}"/>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0FE1F57D-6825-4FE0-A76F-A18A10FD9F3A}"/>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5D0BDA2D-B5BD-4879-BBA2-75C02493FCAC}"/>
              </a:ext>
            </a:extLst>
          </p:cNvPr>
          <p:cNvSpPr>
            <a:spLocks noGrp="1"/>
          </p:cNvSpPr>
          <p:nvPr>
            <p:ph type="sldNum" sz="quarter" idx="12"/>
          </p:nvPr>
        </p:nvSpPr>
        <p:spPr/>
        <p:txBody>
          <a:bodyPr/>
          <a:lstStyle/>
          <a:p>
            <a:fld id="{43310751-2CE3-493C-825F-4D429ECA4958}" type="slidenum">
              <a:rPr lang="en-IN" smtClean="0"/>
              <a:t>5</a:t>
            </a:fld>
            <a:endParaRPr lang="en-IN"/>
          </a:p>
        </p:txBody>
      </p:sp>
      <p:sp>
        <p:nvSpPr>
          <p:cNvPr id="7" name="Title 1">
            <a:extLst>
              <a:ext uri="{FF2B5EF4-FFF2-40B4-BE49-F238E27FC236}">
                <a16:creationId xmlns:a16="http://schemas.microsoft.com/office/drawing/2014/main" id="{E479F1F3-29A0-4B01-B7C8-0E76C1B032CA}"/>
              </a:ext>
            </a:extLst>
          </p:cNvPr>
          <p:cNvSpPr txBox="1">
            <a:spLocks/>
          </p:cNvSpPr>
          <p:nvPr/>
        </p:nvSpPr>
        <p:spPr>
          <a:xfrm>
            <a:off x="2182188" y="651269"/>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0" marR="0" lvl="0" indent="0" algn="ctr"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IN" sz="2800" b="1" i="0" u="none" strike="noStrike" kern="0" cap="none" spc="0" normalizeH="0" baseline="0" noProof="0" dirty="0">
                <a:ln>
                  <a:noFill/>
                </a:ln>
                <a:solidFill>
                  <a:srgbClr val="0091EA"/>
                </a:solidFill>
                <a:effectLst/>
                <a:uLnTx/>
                <a:uFillTx/>
                <a:latin typeface="Times New Roman" panose="02020603050405020304" pitchFamily="18" charset="0"/>
                <a:cs typeface="Times New Roman" panose="02020603050405020304" pitchFamily="18" charset="0"/>
                <a:sym typeface="Roboto Slab"/>
              </a:rPr>
              <a:t>OBJECTIVE</a:t>
            </a:r>
          </a:p>
        </p:txBody>
      </p:sp>
      <p:sp>
        <p:nvSpPr>
          <p:cNvPr id="8" name="Text Placeholder 2">
            <a:extLst>
              <a:ext uri="{FF2B5EF4-FFF2-40B4-BE49-F238E27FC236}">
                <a16:creationId xmlns:a16="http://schemas.microsoft.com/office/drawing/2014/main" id="{14F9B482-D91A-40CF-924B-6E0A422C0E24}"/>
              </a:ext>
            </a:extLst>
          </p:cNvPr>
          <p:cNvSpPr txBox="1">
            <a:spLocks/>
          </p:cNvSpPr>
          <p:nvPr/>
        </p:nvSpPr>
        <p:spPr>
          <a:xfrm>
            <a:off x="1403490" y="1541079"/>
            <a:ext cx="9251258" cy="4440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4pPr>
            <a:lvl5pPr marL="2286000" marR="0" lvl="4"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5pPr>
            <a:lvl6pPr marL="2743200" marR="0" lvl="5"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6pPr>
            <a:lvl7pPr marL="3200400" marR="0" lvl="6"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7pPr>
            <a:lvl8pPr marL="3657600" marR="0" lvl="7"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8pPr>
            <a:lvl9pPr marL="4114800" marR="0" lvl="8" indent="-381000" algn="l" rtl="0">
              <a:lnSpc>
                <a:spcPct val="100000"/>
              </a:lnSpc>
              <a:spcBef>
                <a:spcPts val="0"/>
              </a:spcBef>
              <a:spcAft>
                <a:spcPts val="0"/>
              </a:spcAft>
              <a:buClr>
                <a:schemeClr val="dk1"/>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9pPr>
          </a:lstStyle>
          <a:p>
            <a:pPr>
              <a:buClrTx/>
              <a:buFont typeface="Wingdings" panose="05000000000000000000" pitchFamily="2" charset="2"/>
              <a:buChar char="Ø"/>
            </a:pPr>
            <a:r>
              <a:rPr lang="en-IN" sz="2100" kern="0" dirty="0">
                <a:latin typeface="Times New Roman" panose="02020603050405020304" pitchFamily="18" charset="0"/>
                <a:cs typeface="Times New Roman" panose="02020603050405020304" pitchFamily="18" charset="0"/>
              </a:rPr>
              <a:t>Design a system that can turn ON and turn OFF the motor manually from home to agricultural field.</a:t>
            </a:r>
          </a:p>
          <a:p>
            <a:pPr marL="76200" indent="0">
              <a:buClrTx/>
              <a:buNone/>
            </a:pPr>
            <a:endParaRPr lang="en-IN" sz="2100" kern="0" dirty="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IN" sz="2100" kern="0" dirty="0">
                <a:latin typeface="Times New Roman" panose="02020603050405020304" pitchFamily="18" charset="0"/>
                <a:cs typeface="Times New Roman" panose="02020603050405020304" pitchFamily="18" charset="0"/>
              </a:rPr>
              <a:t>Design system where irrigation can be controlled from remote location where internet connection is not available(agriculture field) by using the latest technology like LoRa.</a:t>
            </a:r>
          </a:p>
          <a:p>
            <a:pPr>
              <a:buClrTx/>
              <a:buFont typeface="Wingdings" panose="05000000000000000000" pitchFamily="2" charset="2"/>
              <a:buChar char="Ø"/>
            </a:pPr>
            <a:endParaRPr lang="en-IN" sz="2100" kern="0" dirty="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r>
              <a:rPr lang="en-IN" sz="2100" kern="0" dirty="0">
                <a:latin typeface="Times New Roman" panose="02020603050405020304" pitchFamily="18" charset="0"/>
                <a:cs typeface="Times New Roman" panose="02020603050405020304" pitchFamily="18" charset="0"/>
              </a:rPr>
              <a:t>Design system where irrigation can be controlled using voice control(google assistant and </a:t>
            </a:r>
            <a:r>
              <a:rPr lang="en-IN" sz="2100" kern="0" dirty="0" err="1">
                <a:latin typeface="Times New Roman" panose="02020603050405020304" pitchFamily="18" charset="0"/>
                <a:cs typeface="Times New Roman" panose="02020603050405020304" pitchFamily="18" charset="0"/>
              </a:rPr>
              <a:t>alexa</a:t>
            </a:r>
            <a:r>
              <a:rPr lang="en-IN" sz="2100" kern="0" dirty="0">
                <a:latin typeface="Times New Roman" panose="02020603050405020304" pitchFamily="18" charset="0"/>
                <a:cs typeface="Times New Roman" panose="02020603050405020304" pitchFamily="18" charset="0"/>
              </a:rPr>
              <a:t>).</a:t>
            </a:r>
          </a:p>
          <a:p>
            <a:pPr>
              <a:buClrTx/>
              <a:buFont typeface="Wingdings" panose="05000000000000000000" pitchFamily="2" charset="2"/>
              <a:buChar char="Ø"/>
            </a:pPr>
            <a:endParaRPr lang="en-IN" sz="2100" kern="0" dirty="0">
              <a:latin typeface="Times New Roman" panose="02020603050405020304" pitchFamily="18" charset="0"/>
              <a:cs typeface="Times New Roman" panose="02020603050405020304" pitchFamily="18" charset="0"/>
            </a:endParaRPr>
          </a:p>
          <a:p>
            <a:pPr marL="76200" indent="0">
              <a:buClrTx/>
              <a:buFont typeface="Source Sans Pro"/>
              <a:buNone/>
            </a:pPr>
            <a:endParaRPr lang="en-IN" sz="2100" kern="0" dirty="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endParaRPr lang="en-IN" sz="2100" kern="0" dirty="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endParaRPr lang="en-IN" sz="2100" kern="0" dirty="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endParaRPr lang="en-IN" sz="2100" kern="0" dirty="0">
              <a:latin typeface="Times New Roman" panose="02020603050405020304" pitchFamily="18" charset="0"/>
              <a:cs typeface="Times New Roman" panose="02020603050405020304" pitchFamily="18" charset="0"/>
            </a:endParaRPr>
          </a:p>
          <a:p>
            <a:pPr>
              <a:buClrTx/>
              <a:buFont typeface="Wingdings" panose="05000000000000000000" pitchFamily="2" charset="2"/>
              <a:buChar char="Ø"/>
            </a:pPr>
            <a:endParaRPr lang="en-IN" sz="2100"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853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254CA87-B628-4305-9EE6-51C49F6056F6}"/>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FE1E78FC-74D8-41E8-8F1F-AC9C1CA1C533}"/>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4CB2C952-C108-4541-8994-6064C6B4C7FA}"/>
              </a:ext>
            </a:extLst>
          </p:cNvPr>
          <p:cNvSpPr>
            <a:spLocks noGrp="1"/>
          </p:cNvSpPr>
          <p:nvPr>
            <p:ph type="sldNum" sz="quarter" idx="12"/>
          </p:nvPr>
        </p:nvSpPr>
        <p:spPr/>
        <p:txBody>
          <a:bodyPr/>
          <a:lstStyle/>
          <a:p>
            <a:fld id="{43310751-2CE3-493C-825F-4D429ECA4958}" type="slidenum">
              <a:rPr lang="en-IN" smtClean="0"/>
              <a:t>6</a:t>
            </a:fld>
            <a:endParaRPr lang="en-IN"/>
          </a:p>
        </p:txBody>
      </p:sp>
      <p:sp>
        <p:nvSpPr>
          <p:cNvPr id="8" name="Google Shape;108;p17">
            <a:extLst>
              <a:ext uri="{FF2B5EF4-FFF2-40B4-BE49-F238E27FC236}">
                <a16:creationId xmlns:a16="http://schemas.microsoft.com/office/drawing/2014/main" id="{F70005EE-2D22-45F4-A6FE-D7F1DB9A6578}"/>
              </a:ext>
            </a:extLst>
          </p:cNvPr>
          <p:cNvSpPr txBox="1">
            <a:spLocks/>
          </p:cNvSpPr>
          <p:nvPr/>
        </p:nvSpPr>
        <p:spPr>
          <a:xfrm>
            <a:off x="2583837" y="369111"/>
            <a:ext cx="7571700"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GB" sz="2800" b="1" kern="0" dirty="0">
                <a:solidFill>
                  <a:srgbClr val="00B0F0"/>
                </a:solidFill>
                <a:latin typeface="Times New Roman"/>
                <a:ea typeface="Times New Roman"/>
                <a:cs typeface="Times New Roman"/>
                <a:sym typeface="Times New Roman"/>
              </a:rPr>
              <a:t>PROPOSED SYSTEM</a:t>
            </a:r>
          </a:p>
        </p:txBody>
      </p:sp>
      <p:pic>
        <p:nvPicPr>
          <p:cNvPr id="10" name="Picture 9">
            <a:extLst>
              <a:ext uri="{FF2B5EF4-FFF2-40B4-BE49-F238E27FC236}">
                <a16:creationId xmlns:a16="http://schemas.microsoft.com/office/drawing/2014/main" id="{307DD104-F938-4C85-B59A-D24ABB98F90E}"/>
              </a:ext>
            </a:extLst>
          </p:cNvPr>
          <p:cNvPicPr>
            <a:picLocks noChangeAspect="1"/>
          </p:cNvPicPr>
          <p:nvPr/>
        </p:nvPicPr>
        <p:blipFill>
          <a:blip r:embed="rId2"/>
          <a:stretch>
            <a:fillRect/>
          </a:stretch>
        </p:blipFill>
        <p:spPr>
          <a:xfrm>
            <a:off x="1598928" y="1281960"/>
            <a:ext cx="8994144" cy="4294079"/>
          </a:xfrm>
          <a:prstGeom prst="rect">
            <a:avLst/>
          </a:prstGeom>
        </p:spPr>
      </p:pic>
    </p:spTree>
    <p:extLst>
      <p:ext uri="{BB962C8B-B14F-4D97-AF65-F5344CB8AC3E}">
        <p14:creationId xmlns:p14="http://schemas.microsoft.com/office/powerpoint/2010/main" val="421846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10157D-6190-41E0-9883-7DE9771259AA}"/>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523698B9-7208-487F-9D88-51981035C39D}"/>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C9725D15-DCD0-4A3F-BEAA-A16825A38EE3}"/>
              </a:ext>
            </a:extLst>
          </p:cNvPr>
          <p:cNvSpPr>
            <a:spLocks noGrp="1"/>
          </p:cNvSpPr>
          <p:nvPr>
            <p:ph type="sldNum" sz="quarter" idx="12"/>
          </p:nvPr>
        </p:nvSpPr>
        <p:spPr/>
        <p:txBody>
          <a:bodyPr/>
          <a:lstStyle/>
          <a:p>
            <a:fld id="{43310751-2CE3-493C-825F-4D429ECA4958}" type="slidenum">
              <a:rPr lang="en-IN" smtClean="0"/>
              <a:t>7</a:t>
            </a:fld>
            <a:endParaRPr lang="en-IN"/>
          </a:p>
        </p:txBody>
      </p:sp>
      <p:sp>
        <p:nvSpPr>
          <p:cNvPr id="10" name="TextBox 9">
            <a:extLst>
              <a:ext uri="{FF2B5EF4-FFF2-40B4-BE49-F238E27FC236}">
                <a16:creationId xmlns:a16="http://schemas.microsoft.com/office/drawing/2014/main" id="{D63DB058-8F33-481E-B01B-8C0ECCACE47B}"/>
              </a:ext>
            </a:extLst>
          </p:cNvPr>
          <p:cNvSpPr txBox="1"/>
          <p:nvPr/>
        </p:nvSpPr>
        <p:spPr>
          <a:xfrm>
            <a:off x="3831772" y="861796"/>
            <a:ext cx="6096000" cy="523220"/>
          </a:xfrm>
          <a:prstGeom prst="rect">
            <a:avLst/>
          </a:prstGeom>
          <a:noFill/>
        </p:spPr>
        <p:txBody>
          <a:bodyPr wrap="square">
            <a:spAutoFit/>
          </a:bodyPr>
          <a:lstStyle/>
          <a:p>
            <a:r>
              <a:rPr kumimoji="0" lang="en-GB" sz="2800" b="1" i="0" u="none" strike="noStrike" kern="0" cap="none" spc="0" normalizeH="0" baseline="0" noProof="0" dirty="0">
                <a:ln>
                  <a:noFill/>
                </a:ln>
                <a:solidFill>
                  <a:srgbClr val="0091EA"/>
                </a:solidFill>
                <a:effectLst/>
                <a:uLnTx/>
                <a:uFillTx/>
                <a:latin typeface="Times New Roman"/>
                <a:ea typeface="Times New Roman"/>
                <a:cs typeface="Times New Roman"/>
                <a:sym typeface="Times New Roman"/>
              </a:rPr>
              <a:t>LITERATURE SURVEY</a:t>
            </a:r>
            <a:endParaRPr lang="en-IN" dirty="0"/>
          </a:p>
        </p:txBody>
      </p:sp>
      <p:sp>
        <p:nvSpPr>
          <p:cNvPr id="11" name="Google Shape;143;p19">
            <a:extLst>
              <a:ext uri="{FF2B5EF4-FFF2-40B4-BE49-F238E27FC236}">
                <a16:creationId xmlns:a16="http://schemas.microsoft.com/office/drawing/2014/main" id="{5BBBD18C-046E-4644-AD7A-326B478B7309}"/>
              </a:ext>
            </a:extLst>
          </p:cNvPr>
          <p:cNvSpPr txBox="1"/>
          <p:nvPr/>
        </p:nvSpPr>
        <p:spPr>
          <a:xfrm>
            <a:off x="1505714" y="1674232"/>
            <a:ext cx="9180572" cy="4392900"/>
          </a:xfrm>
          <a:prstGeom prst="rect">
            <a:avLst/>
          </a:prstGeom>
          <a:noFill/>
          <a:ln>
            <a:noFill/>
          </a:ln>
        </p:spPr>
        <p:txBody>
          <a:bodyPr spcFirstLastPara="1" wrap="square" lIns="91425" tIns="91425" rIns="91425" bIns="91425" anchor="t" anchorCtr="0">
            <a:noAutofit/>
          </a:bodyPr>
          <a:lstStyle/>
          <a:p>
            <a:pPr marL="457200" indent="-361950" algn="just">
              <a:buClr>
                <a:srgbClr val="000000"/>
              </a:buClr>
              <a:buSzPts val="2100"/>
              <a:buFont typeface="Times New Roman"/>
              <a:buAutoNum type="arabicPeriod"/>
            </a:pPr>
            <a:r>
              <a:rPr lang="en-GB" sz="2100" kern="0" dirty="0">
                <a:solidFill>
                  <a:srgbClr val="263238"/>
                </a:solidFill>
                <a:latin typeface="Times New Roman"/>
                <a:ea typeface="Times New Roman"/>
                <a:cs typeface="Times New Roman"/>
                <a:sym typeface="Times New Roman"/>
              </a:rPr>
              <a:t> Daveev [1],</a:t>
            </a:r>
            <a:r>
              <a:rPr lang="en-GB" sz="2100" kern="0" dirty="0">
                <a:solidFill>
                  <a:srgbClr val="000000"/>
                </a:solidFill>
                <a:latin typeface="Times New Roman"/>
                <a:ea typeface="Times New Roman"/>
                <a:cs typeface="Times New Roman"/>
                <a:sym typeface="Times New Roman"/>
              </a:rPr>
              <a:t>This paper shows the useful methods that can be used in smart agriculture system with the help of LoRa technology. The sensor nodes are connected with LoRa modules in order to transfer the sensor data to the processing system, in order to upload it on cloud platform. </a:t>
            </a:r>
          </a:p>
          <a:p>
            <a:pPr marL="457200" indent="-361950" algn="just">
              <a:buClr>
                <a:srgbClr val="000000"/>
              </a:buClr>
              <a:buSzPts val="2100"/>
              <a:buFont typeface="Times New Roman"/>
              <a:buAutoNum type="arabicPeriod"/>
            </a:pPr>
            <a:endParaRPr lang="en-GB" sz="2100" kern="0" dirty="0">
              <a:solidFill>
                <a:srgbClr val="263238"/>
              </a:solidFill>
              <a:latin typeface="Times New Roman"/>
              <a:ea typeface="Times New Roman"/>
              <a:cs typeface="Times New Roman"/>
              <a:sym typeface="Times New Roman"/>
            </a:endParaRPr>
          </a:p>
          <a:p>
            <a:pPr marL="457200" indent="-361950" algn="just">
              <a:buClr>
                <a:srgbClr val="000000"/>
              </a:buClr>
              <a:buSzPts val="2100"/>
              <a:buFont typeface="Times New Roman"/>
              <a:buAutoNum type="arabicPeriod"/>
            </a:pPr>
            <a:r>
              <a:rPr lang="en-GB" sz="2100" kern="0" dirty="0">
                <a:solidFill>
                  <a:srgbClr val="263238"/>
                </a:solidFill>
                <a:latin typeface="Times New Roman"/>
                <a:ea typeface="Times New Roman"/>
                <a:cs typeface="Times New Roman"/>
                <a:sym typeface="Times New Roman"/>
              </a:rPr>
              <a:t>C. Bouras [2], </a:t>
            </a:r>
            <a:r>
              <a:rPr lang="en-GB" sz="2100" kern="0" dirty="0">
                <a:solidFill>
                  <a:srgbClr val="000000"/>
                </a:solidFill>
                <a:latin typeface="Times New Roman"/>
                <a:ea typeface="Times New Roman"/>
                <a:cs typeface="Times New Roman"/>
                <a:sym typeface="Times New Roman"/>
              </a:rPr>
              <a:t>Wi-Fi &amp; LoRa as wireless technologies have been compared initially, however the end devices require high power consumption for processing and thus there is requirement of low power network technologies. Experiments carried out on real time basis indicate that LoRa could be an ideal option for building smart rescue monitoring</a:t>
            </a:r>
            <a:endParaRPr sz="2100" kern="0" dirty="0">
              <a:solidFill>
                <a:srgbClr val="000000"/>
              </a:solidFill>
              <a:latin typeface="Times New Roman"/>
              <a:ea typeface="Times New Roman"/>
              <a:cs typeface="Times New Roman"/>
              <a:sym typeface="Times New Roman"/>
            </a:endParaRPr>
          </a:p>
          <a:p>
            <a:pPr marL="457200" algn="just">
              <a:buClr>
                <a:srgbClr val="000000"/>
              </a:buClr>
              <a:buFont typeface="Arial"/>
              <a:buNone/>
            </a:pPr>
            <a:endParaRPr sz="2100" kern="0" dirty="0">
              <a:solidFill>
                <a:srgbClr val="000000"/>
              </a:solidFill>
              <a:latin typeface="Times New Roman"/>
              <a:ea typeface="Times New Roman"/>
              <a:cs typeface="Times New Roman"/>
              <a:sym typeface="Times New Roman"/>
            </a:endParaRPr>
          </a:p>
          <a:p>
            <a:pPr marL="457200" algn="just">
              <a:buClr>
                <a:srgbClr val="000000"/>
              </a:buClr>
              <a:buFont typeface="Arial"/>
              <a:buNone/>
            </a:pPr>
            <a:endParaRPr sz="2100" kern="0" dirty="0">
              <a:solidFill>
                <a:srgbClr val="000000"/>
              </a:solidFill>
              <a:latin typeface="Times New Roman"/>
              <a:ea typeface="Times New Roman"/>
              <a:cs typeface="Times New Roman"/>
              <a:sym typeface="Times New Roman"/>
            </a:endParaRPr>
          </a:p>
          <a:p>
            <a:pPr algn="just">
              <a:lnSpc>
                <a:spcPct val="115000"/>
              </a:lnSpc>
              <a:buClr>
                <a:srgbClr val="000000"/>
              </a:buClr>
              <a:buFont typeface="Arial"/>
              <a:buNone/>
            </a:pPr>
            <a:endParaRPr sz="2100" kern="0" dirty="0">
              <a:solidFill>
                <a:srgbClr val="000000"/>
              </a:solidFill>
              <a:latin typeface="Times New Roman"/>
              <a:ea typeface="Times New Roman"/>
              <a:cs typeface="Times New Roman"/>
              <a:sym typeface="Times New Roman"/>
            </a:endParaRPr>
          </a:p>
          <a:p>
            <a:pPr marL="457200" algn="just">
              <a:buClr>
                <a:srgbClr val="000000"/>
              </a:buClr>
              <a:buFont typeface="Arial"/>
              <a:buNone/>
            </a:pPr>
            <a:endParaRPr sz="2100" kern="0" dirty="0">
              <a:solidFill>
                <a:srgbClr val="000000"/>
              </a:solidFill>
              <a:latin typeface="Times New Roman"/>
              <a:ea typeface="Times New Roman"/>
              <a:cs typeface="Times New Roman"/>
              <a:sym typeface="Times New Roman"/>
            </a:endParaRPr>
          </a:p>
          <a:p>
            <a:pPr algn="just">
              <a:buClr>
                <a:srgbClr val="000000"/>
              </a:buClr>
              <a:buFont typeface="Arial"/>
              <a:buNone/>
            </a:pPr>
            <a:endParaRPr sz="2100" kern="0" dirty="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11576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B506B4-EE73-4FA2-9ED2-39A906950398}"/>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334ADC90-8B19-456E-B9D6-DC00734E8269}"/>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D531F697-012C-43C0-AEC5-BB5177E8F45E}"/>
              </a:ext>
            </a:extLst>
          </p:cNvPr>
          <p:cNvSpPr>
            <a:spLocks noGrp="1"/>
          </p:cNvSpPr>
          <p:nvPr>
            <p:ph type="sldNum" sz="quarter" idx="12"/>
          </p:nvPr>
        </p:nvSpPr>
        <p:spPr/>
        <p:txBody>
          <a:bodyPr/>
          <a:lstStyle/>
          <a:p>
            <a:fld id="{43310751-2CE3-493C-825F-4D429ECA4958}" type="slidenum">
              <a:rPr lang="en-IN" smtClean="0"/>
              <a:t>8</a:t>
            </a:fld>
            <a:endParaRPr lang="en-IN"/>
          </a:p>
        </p:txBody>
      </p:sp>
      <p:sp>
        <p:nvSpPr>
          <p:cNvPr id="8" name="Google Shape;148;p20">
            <a:extLst>
              <a:ext uri="{FF2B5EF4-FFF2-40B4-BE49-F238E27FC236}">
                <a16:creationId xmlns:a16="http://schemas.microsoft.com/office/drawing/2014/main" id="{D4E027EC-ED08-4263-BC67-ADE8E97A19D5}"/>
              </a:ext>
            </a:extLst>
          </p:cNvPr>
          <p:cNvSpPr txBox="1">
            <a:spLocks/>
          </p:cNvSpPr>
          <p:nvPr/>
        </p:nvSpPr>
        <p:spPr>
          <a:xfrm>
            <a:off x="1512360" y="1768699"/>
            <a:ext cx="8824713" cy="440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0" indent="0" algn="just">
              <a:lnSpc>
                <a:spcPct val="115000"/>
              </a:lnSpc>
              <a:spcBef>
                <a:spcPts val="0"/>
              </a:spcBef>
              <a:buFont typeface="Source Sans Pro"/>
              <a:buNone/>
            </a:pPr>
            <a:r>
              <a:rPr lang="en-US" sz="2100" kern="0" dirty="0">
                <a:solidFill>
                  <a:srgbClr val="000000"/>
                </a:solidFill>
                <a:latin typeface="Times New Roman"/>
                <a:ea typeface="Times New Roman"/>
                <a:cs typeface="Times New Roman"/>
                <a:sym typeface="Times New Roman"/>
              </a:rPr>
              <a:t>3. C. S. Gaddam [3], This paper shows the WAN technology i.e. LPWAN is popular and leading technology created for IoT networks. LPWAN is wireless based WAN technology that enables Low power consumption, long range, lower bandwidth with low bit rates.</a:t>
            </a:r>
          </a:p>
          <a:p>
            <a:pPr marL="0" indent="0" algn="just">
              <a:lnSpc>
                <a:spcPct val="115000"/>
              </a:lnSpc>
              <a:spcBef>
                <a:spcPts val="0"/>
              </a:spcBef>
              <a:buFont typeface="Source Sans Pro"/>
              <a:buNone/>
            </a:pPr>
            <a:endParaRPr lang="en-US" sz="2100" kern="0" dirty="0">
              <a:solidFill>
                <a:srgbClr val="000000"/>
              </a:solidFill>
              <a:latin typeface="Times New Roman"/>
              <a:ea typeface="Times New Roman"/>
              <a:cs typeface="Times New Roman"/>
              <a:sym typeface="Times New Roman"/>
            </a:endParaRPr>
          </a:p>
          <a:p>
            <a:pPr marL="0" indent="0" algn="just">
              <a:buFont typeface="Source Sans Pro"/>
              <a:buNone/>
            </a:pPr>
            <a:r>
              <a:rPr lang="en-US" sz="2100" kern="0" dirty="0">
                <a:latin typeface="Times New Roman"/>
                <a:ea typeface="Times New Roman"/>
                <a:cs typeface="Times New Roman"/>
                <a:sym typeface="Times New Roman"/>
              </a:rPr>
              <a:t>4.</a:t>
            </a:r>
            <a:r>
              <a:rPr lang="en-US" sz="2100" kern="0" dirty="0">
                <a:solidFill>
                  <a:srgbClr val="000000"/>
                </a:solidFill>
                <a:latin typeface="Times New Roman"/>
                <a:ea typeface="Times New Roman"/>
                <a:cs typeface="Times New Roman"/>
                <a:sym typeface="Times New Roman"/>
              </a:rPr>
              <a:t>  A. Lavric [4], Long-range transfer of information is enabled by LoRa modules, with a low transfer rate. Considering the requirements this paper presents the evaluation of the LoRa technology in the field of IoT and Architecture requirements of LoRa WAN communication protocol have been discussed along with the evaluation of LoRa modulation performance.</a:t>
            </a:r>
          </a:p>
        </p:txBody>
      </p:sp>
      <p:sp>
        <p:nvSpPr>
          <p:cNvPr id="9" name="TextBox 8">
            <a:extLst>
              <a:ext uri="{FF2B5EF4-FFF2-40B4-BE49-F238E27FC236}">
                <a16:creationId xmlns:a16="http://schemas.microsoft.com/office/drawing/2014/main" id="{74198BCE-37F1-409E-A9CE-1D0BDF3571C4}"/>
              </a:ext>
            </a:extLst>
          </p:cNvPr>
          <p:cNvSpPr txBox="1"/>
          <p:nvPr/>
        </p:nvSpPr>
        <p:spPr>
          <a:xfrm>
            <a:off x="1512359" y="828240"/>
            <a:ext cx="8824713" cy="523220"/>
          </a:xfrm>
          <a:prstGeom prst="rect">
            <a:avLst/>
          </a:prstGeom>
          <a:noFill/>
        </p:spPr>
        <p:txBody>
          <a:bodyPr wrap="square">
            <a:spAutoFit/>
          </a:bodyPr>
          <a:lstStyle/>
          <a:p>
            <a:pPr algn="ctr"/>
            <a:r>
              <a:rPr kumimoji="0" lang="en-GB" sz="2800" b="1" i="0" u="none" strike="noStrike" kern="0" cap="none" spc="0" normalizeH="0" baseline="0" noProof="0" dirty="0">
                <a:ln>
                  <a:noFill/>
                </a:ln>
                <a:solidFill>
                  <a:srgbClr val="0091EA"/>
                </a:solidFill>
                <a:effectLst/>
                <a:uLnTx/>
                <a:uFillTx/>
                <a:latin typeface="Times New Roman"/>
                <a:ea typeface="Times New Roman"/>
                <a:cs typeface="Times New Roman"/>
                <a:sym typeface="Times New Roman"/>
              </a:rPr>
              <a:t>LITERATURE SURVEY</a:t>
            </a:r>
            <a:endParaRPr lang="en-IN" dirty="0"/>
          </a:p>
        </p:txBody>
      </p:sp>
    </p:spTree>
    <p:extLst>
      <p:ext uri="{BB962C8B-B14F-4D97-AF65-F5344CB8AC3E}">
        <p14:creationId xmlns:p14="http://schemas.microsoft.com/office/powerpoint/2010/main" val="410712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994B6DE-7654-4AB7-8A09-DFA2B6BD6232}"/>
              </a:ext>
            </a:extLst>
          </p:cNvPr>
          <p:cNvSpPr>
            <a:spLocks noGrp="1"/>
          </p:cNvSpPr>
          <p:nvPr>
            <p:ph type="dt" sz="half" idx="10"/>
          </p:nvPr>
        </p:nvSpPr>
        <p:spPr/>
        <p:txBody>
          <a:bodyPr/>
          <a:lstStyle/>
          <a:p>
            <a:r>
              <a:rPr lang="en-IN"/>
              <a:t>17-04-2023</a:t>
            </a:r>
            <a:endParaRPr lang="en-IN" dirty="0"/>
          </a:p>
        </p:txBody>
      </p:sp>
      <p:sp>
        <p:nvSpPr>
          <p:cNvPr id="5" name="Footer Placeholder 4">
            <a:extLst>
              <a:ext uri="{FF2B5EF4-FFF2-40B4-BE49-F238E27FC236}">
                <a16:creationId xmlns:a16="http://schemas.microsoft.com/office/drawing/2014/main" id="{89D6027B-AD24-4780-B5EF-A3DE05D7214C}"/>
              </a:ext>
            </a:extLst>
          </p:cNvPr>
          <p:cNvSpPr>
            <a:spLocks noGrp="1"/>
          </p:cNvSpPr>
          <p:nvPr>
            <p:ph type="ftr" sz="quarter" idx="11"/>
          </p:nvPr>
        </p:nvSpPr>
        <p:spPr/>
        <p:txBody>
          <a:bodyPr/>
          <a:lstStyle/>
          <a:p>
            <a:r>
              <a:rPr lang="en-IN"/>
              <a:t>LoRa and IoT based smart irrigation system</a:t>
            </a:r>
          </a:p>
        </p:txBody>
      </p:sp>
      <p:sp>
        <p:nvSpPr>
          <p:cNvPr id="6" name="Slide Number Placeholder 5">
            <a:extLst>
              <a:ext uri="{FF2B5EF4-FFF2-40B4-BE49-F238E27FC236}">
                <a16:creationId xmlns:a16="http://schemas.microsoft.com/office/drawing/2014/main" id="{4D37E5C3-7CA0-4B9B-94BB-6928AEF00144}"/>
              </a:ext>
            </a:extLst>
          </p:cNvPr>
          <p:cNvSpPr>
            <a:spLocks noGrp="1"/>
          </p:cNvSpPr>
          <p:nvPr>
            <p:ph type="sldNum" sz="quarter" idx="12"/>
          </p:nvPr>
        </p:nvSpPr>
        <p:spPr/>
        <p:txBody>
          <a:bodyPr/>
          <a:lstStyle/>
          <a:p>
            <a:fld id="{43310751-2CE3-493C-825F-4D429ECA4958}" type="slidenum">
              <a:rPr lang="en-IN" smtClean="0"/>
              <a:t>9</a:t>
            </a:fld>
            <a:endParaRPr lang="en-IN"/>
          </a:p>
        </p:txBody>
      </p:sp>
      <p:sp>
        <p:nvSpPr>
          <p:cNvPr id="7" name="Google Shape;155;p21">
            <a:extLst>
              <a:ext uri="{FF2B5EF4-FFF2-40B4-BE49-F238E27FC236}">
                <a16:creationId xmlns:a16="http://schemas.microsoft.com/office/drawing/2014/main" id="{EE798C43-7D00-4879-9C6B-24F892F9668E}"/>
              </a:ext>
            </a:extLst>
          </p:cNvPr>
          <p:cNvSpPr txBox="1">
            <a:spLocks/>
          </p:cNvSpPr>
          <p:nvPr/>
        </p:nvSpPr>
        <p:spPr>
          <a:xfrm>
            <a:off x="2310150" y="768974"/>
            <a:ext cx="7571700" cy="49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marL="1828800" marR="0" lvl="0" indent="457200" algn="l" defTabSz="914400" rtl="0" eaLnBrk="1" fontAlgn="auto" latinLnBrk="0" hangingPunct="1">
              <a:lnSpc>
                <a:spcPct val="100000"/>
              </a:lnSpc>
              <a:spcBef>
                <a:spcPts val="0"/>
              </a:spcBef>
              <a:spcAft>
                <a:spcPts val="0"/>
              </a:spcAft>
              <a:buClr>
                <a:srgbClr val="0091EA"/>
              </a:buClr>
              <a:buSzPts val="2000"/>
              <a:buFont typeface="Roboto Slab"/>
              <a:buNone/>
              <a:tabLst/>
              <a:defRPr/>
            </a:pPr>
            <a:r>
              <a:rPr kumimoji="0" lang="en-GB" sz="2800" b="1" i="0" u="none" strike="noStrike" kern="0" cap="none" spc="0" normalizeH="0" baseline="0" noProof="0" dirty="0">
                <a:ln>
                  <a:noFill/>
                </a:ln>
                <a:solidFill>
                  <a:srgbClr val="0091EA"/>
                </a:solidFill>
                <a:effectLst/>
                <a:uLnTx/>
                <a:uFillTx/>
                <a:latin typeface="Roboto Slab"/>
                <a:ea typeface="Roboto Slab"/>
                <a:sym typeface="Roboto Slab"/>
              </a:rPr>
              <a:t>BLOCK DIAGRAM</a:t>
            </a:r>
          </a:p>
        </p:txBody>
      </p:sp>
      <p:pic>
        <p:nvPicPr>
          <p:cNvPr id="8" name="Picture 7">
            <a:extLst>
              <a:ext uri="{FF2B5EF4-FFF2-40B4-BE49-F238E27FC236}">
                <a16:creationId xmlns:a16="http://schemas.microsoft.com/office/drawing/2014/main" id="{642314B4-E9E5-4447-8E27-D6FA7D3EFC44}"/>
              </a:ext>
            </a:extLst>
          </p:cNvPr>
          <p:cNvPicPr>
            <a:picLocks noChangeAspect="1"/>
          </p:cNvPicPr>
          <p:nvPr/>
        </p:nvPicPr>
        <p:blipFill rotWithShape="1">
          <a:blip r:embed="rId2"/>
          <a:srcRect l="26" r="1"/>
          <a:stretch/>
        </p:blipFill>
        <p:spPr>
          <a:xfrm>
            <a:off x="1088571" y="1360069"/>
            <a:ext cx="9831978" cy="4896585"/>
          </a:xfrm>
          <a:prstGeom prst="rect">
            <a:avLst/>
          </a:prstGeom>
        </p:spPr>
      </p:pic>
    </p:spTree>
    <p:extLst>
      <p:ext uri="{BB962C8B-B14F-4D97-AF65-F5344CB8AC3E}">
        <p14:creationId xmlns:p14="http://schemas.microsoft.com/office/powerpoint/2010/main" val="2407568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TotalTime>
  <Words>1224</Words>
  <Application>Microsoft Office PowerPoint</Application>
  <PresentationFormat>Widescreen</PresentationFormat>
  <Paragraphs>174</Paragraphs>
  <Slides>20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Calibri</vt:lpstr>
      <vt:lpstr>Calibri Light</vt:lpstr>
      <vt:lpstr>Roboto Slab</vt:lpstr>
      <vt:lpstr>Source Sans Pro</vt:lpstr>
      <vt:lpstr>Times New Roman</vt:lpstr>
      <vt:lpstr>Wingdings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RANGE TEST RESULT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jaison v j</dc:creator>
  <cp:lastModifiedBy>jaison v j</cp:lastModifiedBy>
  <cp:revision>43</cp:revision>
  <dcterms:created xsi:type="dcterms:W3CDTF">2023-02-26T14:32:05Z</dcterms:created>
  <dcterms:modified xsi:type="dcterms:W3CDTF">2023-05-25T03:35:08Z</dcterms:modified>
</cp:coreProperties>
</file>